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4" r:id="rId2"/>
    <p:sldId id="257" r:id="rId3"/>
    <p:sldId id="258" r:id="rId4"/>
    <p:sldId id="276" r:id="rId5"/>
    <p:sldId id="285" r:id="rId6"/>
    <p:sldId id="283" r:id="rId7"/>
    <p:sldId id="278" r:id="rId8"/>
    <p:sldId id="296" r:id="rId9"/>
    <p:sldId id="282" r:id="rId10"/>
    <p:sldId id="29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reer Roadmap in Data Science" id="{56089670-DB74-4208-BB24-FE15ECFB2C85}">
          <p14:sldIdLst>
            <p14:sldId id="274"/>
          </p14:sldIdLst>
        </p14:section>
        <p14:section name="Agenda" id="{D96C7D46-2674-4A40-A9EA-A6C127A57227}">
          <p14:sldIdLst>
            <p14:sldId id="257"/>
          </p14:sldIdLst>
        </p14:section>
        <p14:section name="01 Introduction" id="{84E6C1AB-B7C4-43D2-A70A-53C9CD0A7907}">
          <p14:sldIdLst>
            <p14:sldId id="258"/>
          </p14:sldIdLst>
        </p14:section>
        <p14:section name="02 The Data Lifecycle" id="{D004E2EC-B2D2-4F95-A01D-C90D0CE95CDB}">
          <p14:sldIdLst>
            <p14:sldId id="276"/>
          </p14:sldIdLst>
        </p14:section>
        <p14:section name="03 PoC versus Production" id="{DDD30065-BC03-4C9D-8FF2-52460EC9B4F4}">
          <p14:sldIdLst>
            <p14:sldId id="285"/>
          </p14:sldIdLst>
        </p14:section>
        <p14:section name="04 NLP for Research Architecture" id="{3D296992-B957-4696-8E42-D3432FC225FE}">
          <p14:sldIdLst>
            <p14:sldId id="283"/>
          </p14:sldIdLst>
        </p14:section>
        <p14:section name="05 The Data Science Process Flow" id="{D7A576BD-4F7A-4B8C-9970-60EFC20E329B}">
          <p14:sldIdLst>
            <p14:sldId id="278"/>
          </p14:sldIdLst>
        </p14:section>
        <p14:section name="06 Key Takeaways" id="{50520B23-E549-49CA-817B-EA2271E104E8}">
          <p14:sldIdLst>
            <p14:sldId id="296"/>
          </p14:sldIdLst>
        </p14:section>
        <p14:section name="Q&amp;A Session" id="{A8AD9179-485B-4868-8754-74C90074B6CD}">
          <p14:sldIdLst>
            <p14:sldId id="28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7FD5"/>
    <a:srgbClr val="34497D"/>
    <a:srgbClr val="009644"/>
    <a:srgbClr val="00B050"/>
    <a:srgbClr val="4A66AC"/>
    <a:srgbClr val="374D81"/>
    <a:srgbClr val="417B85"/>
    <a:srgbClr val="7A4646"/>
    <a:srgbClr val="7F8FA9"/>
    <a:srgbClr val="FFF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4" autoAdjust="0"/>
    <p:restoredTop sz="94291" autoAdjust="0"/>
  </p:normalViewPr>
  <p:slideViewPr>
    <p:cSldViewPr snapToGrid="0">
      <p:cViewPr>
        <p:scale>
          <a:sx n="125" d="100"/>
          <a:sy n="125" d="100"/>
        </p:scale>
        <p:origin x="9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1E092-1ED1-4761-85D1-EEE54D1D70F3}" type="datetimeFigureOut">
              <a:rPr lang="en-US" smtClean="0"/>
              <a:t>04-Jan-22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A27A9-5E68-4D2C-8C97-692FCAAE1E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2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0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78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16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https://databricks.com/blog/2020/08/20/modern-industrial-iot-analytics-on-azure-part-3.html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48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99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27A9-5E68-4D2C-8C97-692FCAAE1E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45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0156-419E-43DB-89F6-9CD0DC50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38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847-8E1C-424B-9F53-FFF149C53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8B51A-C99B-420B-BF6E-1489A1FFA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5BF96-CAAB-4E65-B8C1-E5F17C10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04-Jan-22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F0AE-66A6-491A-9B12-C0621348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9FE5-E9A0-490A-B6C1-38EC340B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33C-C431-4AE6-9A93-AE011D9D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4F17-F159-46E1-BFB0-A1168F550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AC50B-14EF-485B-A1A1-EB8863DD83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06-Jan-22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AA638-0ED0-4884-841F-27801462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F29AE-1F1A-48F8-8577-98534E58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702F0EAF-EF73-470B-8A3B-98C7DA5931B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24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603-A489-4A48-A6AB-3BB2F78A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7C04E-1F4E-4FB9-807B-13C64B0C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F035D-F95B-4DB9-BB75-98FDD96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04-Jan-22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8FF3-25F0-42D0-B9D8-71857362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17D4-935A-41D3-9D1D-48DC75EC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9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6B82-5836-48B6-A20A-DB7509962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391F-538C-4A01-A0C9-8EC356FC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63FC5-33A3-491B-892C-AD6F30014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CB7BB-FA87-4F63-962A-3076DA9A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04-Jan-22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30AE6-A337-43C0-90DB-C9F523AC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6CBE1-1FDA-4854-A790-EC77CE3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8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0747-0732-4154-AC37-5D2FC5D2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B904F-0DAF-4A4B-92BA-734547B4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C0570-F457-4E9D-ABD1-BBC4C353C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8B416C-3243-4ED6-AB24-FCB338E57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DF2B3C-13E4-4D65-B718-FFD0D944B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392CD5-1537-4A94-8618-B1E808FF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04-Jan-22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76CFF-48AB-4CF6-A22D-CF1BC270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531545-F892-4A7B-B293-3AF483EC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0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43D4-D2D1-4419-B1E5-076C0A13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F94DD-188B-4865-8521-75CF4887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04-Jan-22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8871E-2911-4AB6-9B8C-EEAA81C9D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A9B9-F8DE-44AA-804A-94F27086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0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43909-FBD5-44CC-AD59-A2EFE31F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3B45646-DC20-4B9A-BA6C-96B87E2ABB20}" type="datetimeFigureOut">
              <a:rPr lang="en-US" smtClean="0"/>
              <a:pPr/>
              <a:t>04-Jan-22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C98007-DBD8-4345-B327-FF9FD7C4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725A0-2A80-40DE-8D9E-2C3A11EB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3311981-C217-4C2D-AE6A-6701B941C5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69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3EB7707-7402-457C-A6BF-56B9F490CD63}"/>
              </a:ext>
            </a:extLst>
          </p:cNvPr>
          <p:cNvCxnSpPr>
            <a:cxnSpLocks/>
          </p:cNvCxnSpPr>
          <p:nvPr userDrawn="1"/>
        </p:nvCxnSpPr>
        <p:spPr>
          <a:xfrm flipH="1">
            <a:off x="396853" y="991768"/>
            <a:ext cx="11398293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DC549A6-7D61-40F4-A51B-0714B0810528}"/>
              </a:ext>
            </a:extLst>
          </p:cNvPr>
          <p:cNvSpPr/>
          <p:nvPr userDrawn="1"/>
        </p:nvSpPr>
        <p:spPr>
          <a:xfrm>
            <a:off x="1" y="862"/>
            <a:ext cx="755650" cy="219832"/>
          </a:xfrm>
          <a:prstGeom prst="rect">
            <a:avLst/>
          </a:prstGeom>
          <a:solidFill>
            <a:srgbClr val="7A4646">
              <a:alpha val="15294"/>
            </a:srgbClr>
          </a:solidFill>
          <a:ln>
            <a:solidFill>
              <a:schemeClr val="accent3">
                <a:lumMod val="75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2BDDF-D25A-41B4-A111-A8518F81FE4E}"/>
              </a:ext>
            </a:extLst>
          </p:cNvPr>
          <p:cNvSpPr txBox="1"/>
          <p:nvPr userDrawn="1"/>
        </p:nvSpPr>
        <p:spPr>
          <a:xfrm>
            <a:off x="10401572" y="6488668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0"/>
                </a:solidFill>
              </a:rPr>
              <a:t>Anish Mahapatra</a:t>
            </a:r>
          </a:p>
        </p:txBody>
      </p:sp>
    </p:spTree>
    <p:extLst>
      <p:ext uri="{BB962C8B-B14F-4D97-AF65-F5344CB8AC3E}">
        <p14:creationId xmlns:p14="http://schemas.microsoft.com/office/powerpoint/2010/main" val="397008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upGrad appoints Saranjit Sangar as CEO - UK, Europe, and Middle East">
            <a:extLst>
              <a:ext uri="{FF2B5EF4-FFF2-40B4-BE49-F238E27FC236}">
                <a16:creationId xmlns:a16="http://schemas.microsoft.com/office/drawing/2014/main" id="{F65091ED-BE47-4F6B-A954-9F9FB69DA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/>
          <a:stretch/>
        </p:blipFill>
        <p:spPr bwMode="auto">
          <a:xfrm>
            <a:off x="10500950" y="0"/>
            <a:ext cx="1691049" cy="8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DF9695-1D49-452E-8E6B-BFF5461BB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10648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NLP for Research in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Pharma Industry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January, 2022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840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99" y="840835"/>
            <a:ext cx="1593164" cy="885949"/>
          </a:xfrm>
          <a:prstGeom prst="rect">
            <a:avLst/>
          </a:prstGeom>
        </p:spPr>
      </p:pic>
      <p:pic>
        <p:nvPicPr>
          <p:cNvPr id="1028" name="Picture 4" descr="A man in a black suit loosening his tie">
            <a:extLst>
              <a:ext uri="{FF2B5EF4-FFF2-40B4-BE49-F238E27FC236}">
                <a16:creationId xmlns:a16="http://schemas.microsoft.com/office/drawing/2014/main" id="{40E125F2-E77C-4964-B919-49F9769B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27199" cy="689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rgbClr val="7A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38FB6-D98F-4EDC-87DF-742731A3086C}"/>
              </a:ext>
            </a:extLst>
          </p:cNvPr>
          <p:cNvSpPr txBox="1"/>
          <p:nvPr/>
        </p:nvSpPr>
        <p:spPr>
          <a:xfrm>
            <a:off x="558186" y="465848"/>
            <a:ext cx="7214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 for Research in</a:t>
            </a:r>
            <a:b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Pharma Industry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7BC12-3D7A-47D0-A42D-DB005B3C4B1A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 January 2022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72680-583D-4909-A3A8-8B3601B04EB3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39863-DD76-4F7F-9EBA-0B2AB9A3CF1C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9DE22A-973E-49BC-BA5E-E323C8BE7983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E9D62C-CD5A-494F-83B9-2BB55CFE2D7F}"/>
              </a:ext>
            </a:extLst>
          </p:cNvPr>
          <p:cNvSpPr txBox="1"/>
          <p:nvPr/>
        </p:nvSpPr>
        <p:spPr>
          <a:xfrm>
            <a:off x="139081" y="5876494"/>
            <a:ext cx="47841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DA2D1-73D8-49C5-8EDF-FCC36BD51793}"/>
              </a:ext>
            </a:extLst>
          </p:cNvPr>
          <p:cNvSpPr txBox="1"/>
          <p:nvPr/>
        </p:nvSpPr>
        <p:spPr>
          <a:xfrm>
            <a:off x="5670233" y="5202783"/>
            <a:ext cx="4616386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Simple, ask a real-world Data Scientist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anishmahapatra01@gmail.com</a:t>
            </a:r>
          </a:p>
        </p:txBody>
      </p:sp>
    </p:spTree>
    <p:extLst>
      <p:ext uri="{BB962C8B-B14F-4D97-AF65-F5344CB8AC3E}">
        <p14:creationId xmlns:p14="http://schemas.microsoft.com/office/powerpoint/2010/main" val="261223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4" y="186530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4" y="2575505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0F0057-916A-44B6-9107-1B9B95F6A5A1}"/>
              </a:ext>
            </a:extLst>
          </p:cNvPr>
          <p:cNvSpPr txBox="1">
            <a:spLocks/>
          </p:cNvSpPr>
          <p:nvPr/>
        </p:nvSpPr>
        <p:spPr>
          <a:xfrm>
            <a:off x="387234" y="4706096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FBE352D-F81B-47D7-BB74-FE324C77EDFA}"/>
              </a:ext>
            </a:extLst>
          </p:cNvPr>
          <p:cNvSpPr txBox="1">
            <a:spLocks/>
          </p:cNvSpPr>
          <p:nvPr/>
        </p:nvSpPr>
        <p:spPr>
          <a:xfrm>
            <a:off x="387234" y="3995899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87234" y="3285702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1" y="1200911"/>
            <a:ext cx="1107371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2" y="1915097"/>
            <a:ext cx="76687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Lifecycle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2625294"/>
            <a:ext cx="924711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Proof of Concept (PoC) versus Production for NLP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05992" y="3335491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 for Research Architecture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90E1-C682-45F0-BA60-F04616852450}"/>
              </a:ext>
            </a:extLst>
          </p:cNvPr>
          <p:cNvSpPr txBox="1"/>
          <p:nvPr/>
        </p:nvSpPr>
        <p:spPr>
          <a:xfrm>
            <a:off x="1005992" y="4045688"/>
            <a:ext cx="802972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Science Process Flow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682F0-5C04-48BF-BC66-799E4F8EB2B2}"/>
              </a:ext>
            </a:extLst>
          </p:cNvPr>
          <p:cNvSpPr txBox="1"/>
          <p:nvPr/>
        </p:nvSpPr>
        <p:spPr>
          <a:xfrm>
            <a:off x="1057774" y="4755885"/>
            <a:ext cx="6347578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A2E3112-D815-4D4B-88A6-554FB6493464}"/>
              </a:ext>
            </a:extLst>
          </p:cNvPr>
          <p:cNvSpPr txBox="1"/>
          <p:nvPr/>
        </p:nvSpPr>
        <p:spPr>
          <a:xfrm>
            <a:off x="19026" y="-22085"/>
            <a:ext cx="73027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1 of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3331F-402B-4FD6-A596-7F20E55E03B9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DD869-E172-4CAC-8FF9-E35B6C7FFE78}"/>
              </a:ext>
            </a:extLst>
          </p:cNvPr>
          <p:cNvSpPr txBox="1"/>
          <p:nvPr/>
        </p:nvSpPr>
        <p:spPr>
          <a:xfrm>
            <a:off x="7210080" y="4428320"/>
            <a:ext cx="4055518" cy="785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to get into Data Science?</a:t>
            </a: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Simple, ask a real-world Data Scientist.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BF6F85-4B77-418B-A024-8E7655314032}"/>
              </a:ext>
            </a:extLst>
          </p:cNvPr>
          <p:cNvGrpSpPr/>
          <p:nvPr/>
        </p:nvGrpSpPr>
        <p:grpSpPr>
          <a:xfrm>
            <a:off x="7210080" y="5750012"/>
            <a:ext cx="3752701" cy="675537"/>
            <a:chOff x="7637634" y="4219855"/>
            <a:chExt cx="3752701" cy="675537"/>
          </a:xfrm>
        </p:grpSpPr>
        <p:pic>
          <p:nvPicPr>
            <p:cNvPr id="2050" name="Picture 2" descr="International Institute of Information Technology, Bangalore - Wikipedia">
              <a:extLst>
                <a:ext uri="{FF2B5EF4-FFF2-40B4-BE49-F238E27FC236}">
                  <a16:creationId xmlns:a16="http://schemas.microsoft.com/office/drawing/2014/main" id="{5DDAA93B-B836-48AA-A725-F7A0AC81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283" y="4219855"/>
              <a:ext cx="825500" cy="675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King&amp;#39;s College London Clinical Research Fellowship 2021 | Opportunity Desk">
              <a:extLst>
                <a:ext uri="{FF2B5EF4-FFF2-40B4-BE49-F238E27FC236}">
                  <a16:creationId xmlns:a16="http://schemas.microsoft.com/office/drawing/2014/main" id="{84A6F731-F67D-4675-A915-71FAE1B1D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9918" y="4287943"/>
              <a:ext cx="1030417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Manipal Academy of Higher Education (MAHEMET) My Careers View - India&amp;#39;s  Best College, School and Consultant">
              <a:extLst>
                <a:ext uri="{FF2B5EF4-FFF2-40B4-BE49-F238E27FC236}">
                  <a16:creationId xmlns:a16="http://schemas.microsoft.com/office/drawing/2014/main" id="{0A9DF6BE-3E93-4F7D-A5B7-0A7F48AD1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634" y="4279500"/>
              <a:ext cx="548493" cy="54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Liverpool John Moores University - Rankings, Courses, Acceptance Rate">
              <a:extLst>
                <a:ext uri="{FF2B5EF4-FFF2-40B4-BE49-F238E27FC236}">
                  <a16:creationId xmlns:a16="http://schemas.microsoft.com/office/drawing/2014/main" id="{A8D7814D-E5D1-42D5-8152-3A796B62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8783" y="4278809"/>
              <a:ext cx="1301135" cy="53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BC6AF-9A6B-46DF-9CB9-BC6FECD39643}"/>
              </a:ext>
            </a:extLst>
          </p:cNvPr>
          <p:cNvSpPr/>
          <p:nvPr/>
        </p:nvSpPr>
        <p:spPr>
          <a:xfrm>
            <a:off x="7235479" y="576706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282F46-A8BC-4545-9816-24CD5214F82D}"/>
              </a:ext>
            </a:extLst>
          </p:cNvPr>
          <p:cNvSpPr/>
          <p:nvPr/>
        </p:nvSpPr>
        <p:spPr>
          <a:xfrm>
            <a:off x="7235479" y="5720728"/>
            <a:ext cx="3892580" cy="581257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4E5C5D-AD92-453F-8425-6D0604A9EAD0}"/>
              </a:ext>
            </a:extLst>
          </p:cNvPr>
          <p:cNvGrpSpPr/>
          <p:nvPr/>
        </p:nvGrpSpPr>
        <p:grpSpPr>
          <a:xfrm>
            <a:off x="396852" y="4430730"/>
            <a:ext cx="5699148" cy="2009890"/>
            <a:chOff x="396852" y="4430730"/>
            <a:chExt cx="5699148" cy="20098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3020E1-61BC-41F0-A9EF-165E220E5D33}"/>
                </a:ext>
              </a:extLst>
            </p:cNvPr>
            <p:cNvGrpSpPr/>
            <p:nvPr/>
          </p:nvGrpSpPr>
          <p:grpSpPr>
            <a:xfrm>
              <a:off x="396852" y="4430730"/>
              <a:ext cx="5699148" cy="2009890"/>
              <a:chOff x="396853" y="4309258"/>
              <a:chExt cx="5699148" cy="200989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CB15A08-447B-47C9-A717-79FA893DD707}"/>
                  </a:ext>
                </a:extLst>
              </p:cNvPr>
              <p:cNvSpPr txBox="1"/>
              <p:nvPr/>
            </p:nvSpPr>
            <p:spPr>
              <a:xfrm>
                <a:off x="396853" y="4309258"/>
                <a:ext cx="5699148" cy="1985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Senior Data Scientist </a:t>
                </a:r>
                <a:endPara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LinkedIn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kumimoji="0" lang="en-US" sz="1600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www.linkedin.com/in/</a:t>
                </a: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b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b="1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Medium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anishmahapatra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.medium.com</a:t>
                </a:r>
                <a:b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Website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www.</a:t>
                </a:r>
                <a:r>
                  <a:rPr kumimoji="0" lang="en-US" sz="1600" b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  <a:r>
                  <a:rPr kumimoji="0" lang="en-US" sz="160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.com</a:t>
                </a:r>
              </a:p>
              <a:p>
                <a:pPr marR="0" lvl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GitHub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16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www.github.com/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anishmahapatra</a:t>
                </a:r>
              </a:p>
            </p:txBody>
          </p:sp>
          <p:pic>
            <p:nvPicPr>
              <p:cNvPr id="5122" name="Picture 2" descr="Linkedin - Free social media icons">
                <a:extLst>
                  <a:ext uri="{FF2B5EF4-FFF2-40B4-BE49-F238E27FC236}">
                    <a16:creationId xmlns:a16="http://schemas.microsoft.com/office/drawing/2014/main" id="{4D5F61CE-74F4-4A82-8CE5-2510AA48CC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30" t="-1031" r="23755"/>
              <a:stretch/>
            </p:blipFill>
            <p:spPr bwMode="auto">
              <a:xfrm>
                <a:off x="963623" y="4880415"/>
                <a:ext cx="280429" cy="280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8" name="Picture 8" descr="Medium logo | Logok">
                <a:extLst>
                  <a:ext uri="{FF2B5EF4-FFF2-40B4-BE49-F238E27FC236}">
                    <a16:creationId xmlns:a16="http://schemas.microsoft.com/office/drawing/2014/main" id="{7E7A7376-C94C-4B53-9B29-28C9969C02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31" t="28005" r="19918" b="27804"/>
              <a:stretch/>
            </p:blipFill>
            <p:spPr bwMode="auto">
              <a:xfrm>
                <a:off x="885199" y="5252814"/>
                <a:ext cx="425103" cy="23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2" name="Picture 12" descr="Github Logo - Free social media icons">
                <a:extLst>
                  <a:ext uri="{FF2B5EF4-FFF2-40B4-BE49-F238E27FC236}">
                    <a16:creationId xmlns:a16="http://schemas.microsoft.com/office/drawing/2014/main" id="{638E600F-B535-4F24-88FA-3874A3F86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64" y="5953002"/>
                <a:ext cx="366146" cy="366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38" name="Picture 18" descr="Ninja, emoji, smiley, emoticon icon - Download on Iconfinder">
                <a:extLst>
                  <a:ext uri="{FF2B5EF4-FFF2-40B4-BE49-F238E27FC236}">
                    <a16:creationId xmlns:a16="http://schemas.microsoft.com/office/drawing/2014/main" id="{0F5DE76F-0D81-4A35-A4F5-CA04A5DC65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04" t="4688" r="2865" b="10676"/>
              <a:stretch/>
            </p:blipFill>
            <p:spPr bwMode="auto">
              <a:xfrm>
                <a:off x="3053911" y="4389376"/>
                <a:ext cx="425103" cy="3806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Website Logo PNG, Web Site Logos Free Download - Free Transparent PNG Logos">
              <a:extLst>
                <a:ext uri="{FF2B5EF4-FFF2-40B4-BE49-F238E27FC236}">
                  <a16:creationId xmlns:a16="http://schemas.microsoft.com/office/drawing/2014/main" id="{D5625FC6-C437-4846-8376-3E74DACFD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58" y="5644809"/>
              <a:ext cx="419040" cy="41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112AB01-D5DB-4549-9F9E-2BAC509389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60004" y="6172104"/>
            <a:ext cx="1131995" cy="685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D7EAAE-1B1A-4F2B-9144-AF51D83D27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21" y="1220143"/>
            <a:ext cx="10002496" cy="294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2" y="283882"/>
            <a:ext cx="638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Data Lifecycle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BFBC7A-1F7F-42D6-944D-3249856FA391}"/>
              </a:ext>
            </a:extLst>
          </p:cNvPr>
          <p:cNvSpPr txBox="1">
            <a:spLocks/>
          </p:cNvSpPr>
          <p:nvPr/>
        </p:nvSpPr>
        <p:spPr>
          <a:xfrm>
            <a:off x="743484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BB4C7B-42CA-4D2E-BA0D-2D18BB4E8A11}"/>
              </a:ext>
            </a:extLst>
          </p:cNvPr>
          <p:cNvCxnSpPr/>
          <p:nvPr/>
        </p:nvCxnSpPr>
        <p:spPr>
          <a:xfrm>
            <a:off x="1716071" y="1908433"/>
            <a:ext cx="2381089" cy="0"/>
          </a:xfrm>
          <a:prstGeom prst="line">
            <a:avLst/>
          </a:prstGeom>
          <a:ln w="19050" cap="rnd">
            <a:solidFill>
              <a:schemeClr val="accent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31">
            <a:extLst>
              <a:ext uri="{FF2B5EF4-FFF2-40B4-BE49-F238E27FC236}">
                <a16:creationId xmlns:a16="http://schemas.microsoft.com/office/drawing/2014/main" id="{7056A9BA-B7B2-4B20-B6E9-59E69AAE8BE9}"/>
              </a:ext>
            </a:extLst>
          </p:cNvPr>
          <p:cNvGrpSpPr/>
          <p:nvPr/>
        </p:nvGrpSpPr>
        <p:grpSpPr>
          <a:xfrm>
            <a:off x="742950" y="2287105"/>
            <a:ext cx="3098221" cy="1135260"/>
            <a:chOff x="625692" y="1862556"/>
            <a:chExt cx="2242452" cy="851445"/>
          </a:xfrm>
        </p:grpSpPr>
        <p:sp>
          <p:nvSpPr>
            <p:cNvPr id="9" name="Footer Text">
              <a:extLst>
                <a:ext uri="{FF2B5EF4-FFF2-40B4-BE49-F238E27FC236}">
                  <a16:creationId xmlns:a16="http://schemas.microsoft.com/office/drawing/2014/main" id="{3E40A77B-F1C2-4E67-9580-CC0C6CB52914}"/>
                </a:ext>
              </a:extLst>
            </p:cNvPr>
            <p:cNvSpPr txBox="1"/>
            <p:nvPr/>
          </p:nvSpPr>
          <p:spPr>
            <a:xfrm>
              <a:off x="625692" y="2099986"/>
              <a:ext cx="2242452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Identify List of Data Owners,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 Access, 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Maintain Single POC,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Understand current process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6CCE04-3F3C-4ED1-8725-0BA455EA19DC}"/>
                </a:ext>
              </a:extLst>
            </p:cNvPr>
            <p:cNvSpPr txBox="1"/>
            <p:nvPr/>
          </p:nvSpPr>
          <p:spPr>
            <a:xfrm>
              <a:off x="625692" y="1862556"/>
              <a:ext cx="1097673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Access</a:t>
              </a: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4134135-A22D-4B99-AD2E-CD28B871C42F}"/>
              </a:ext>
            </a:extLst>
          </p:cNvPr>
          <p:cNvSpPr txBox="1">
            <a:spLocks/>
          </p:cNvSpPr>
          <p:nvPr/>
        </p:nvSpPr>
        <p:spPr>
          <a:xfrm>
            <a:off x="438014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D5768-6DD7-4E12-9F71-0DC9C3972A5A}"/>
              </a:ext>
            </a:extLst>
          </p:cNvPr>
          <p:cNvCxnSpPr/>
          <p:nvPr/>
        </p:nvCxnSpPr>
        <p:spPr>
          <a:xfrm>
            <a:off x="5314629" y="1908433"/>
            <a:ext cx="2381089" cy="0"/>
          </a:xfrm>
          <a:prstGeom prst="line">
            <a:avLst/>
          </a:prstGeom>
          <a:ln w="19050" cap="rnd">
            <a:solidFill>
              <a:schemeClr val="accent2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35">
            <a:extLst>
              <a:ext uri="{FF2B5EF4-FFF2-40B4-BE49-F238E27FC236}">
                <a16:creationId xmlns:a16="http://schemas.microsoft.com/office/drawing/2014/main" id="{1504FC16-9AAA-4732-801F-C40097318929}"/>
              </a:ext>
            </a:extLst>
          </p:cNvPr>
          <p:cNvGrpSpPr/>
          <p:nvPr/>
        </p:nvGrpSpPr>
        <p:grpSpPr>
          <a:xfrm>
            <a:off x="4379607" y="2210090"/>
            <a:ext cx="2715215" cy="1434239"/>
            <a:chOff x="625692" y="1804798"/>
            <a:chExt cx="2036411" cy="1075680"/>
          </a:xfrm>
        </p:grpSpPr>
        <p:sp>
          <p:nvSpPr>
            <p:cNvPr id="14" name="Footer Text">
              <a:extLst>
                <a:ext uri="{FF2B5EF4-FFF2-40B4-BE49-F238E27FC236}">
                  <a16:creationId xmlns:a16="http://schemas.microsoft.com/office/drawing/2014/main" id="{B18D3DF4-2721-404B-84CF-58FE1616A3CD}"/>
                </a:ext>
              </a:extLst>
            </p:cNvPr>
            <p:cNvSpPr txBox="1"/>
            <p:nvPr/>
          </p:nvSpPr>
          <p:spPr>
            <a:xfrm>
              <a:off x="625692" y="2266463"/>
              <a:ext cx="2036411" cy="614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Data Dictionary,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ER Diagram,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Form Analytical Data frame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13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7848D9-E595-449F-ABD0-9FA4DB049A14}"/>
                </a:ext>
              </a:extLst>
            </p:cNvPr>
            <p:cNvSpPr txBox="1"/>
            <p:nvPr/>
          </p:nvSpPr>
          <p:spPr>
            <a:xfrm>
              <a:off x="625692" y="1804798"/>
              <a:ext cx="1500507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Silos to </a:t>
              </a:r>
              <a:b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Warehouse</a:t>
              </a:r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274ED9FA-A2AD-4B4C-A3A8-EF96D1DE87C8}"/>
              </a:ext>
            </a:extLst>
          </p:cNvPr>
          <p:cNvSpPr txBox="1">
            <a:spLocks/>
          </p:cNvSpPr>
          <p:nvPr/>
        </p:nvSpPr>
        <p:spPr>
          <a:xfrm>
            <a:off x="7925462" y="1509529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7" name="Group 40">
            <a:extLst>
              <a:ext uri="{FF2B5EF4-FFF2-40B4-BE49-F238E27FC236}">
                <a16:creationId xmlns:a16="http://schemas.microsoft.com/office/drawing/2014/main" id="{889EDAB1-5D45-412B-909B-FC0C11EA5861}"/>
              </a:ext>
            </a:extLst>
          </p:cNvPr>
          <p:cNvGrpSpPr/>
          <p:nvPr/>
        </p:nvGrpSpPr>
        <p:grpSpPr>
          <a:xfrm>
            <a:off x="7924927" y="2287102"/>
            <a:ext cx="3290216" cy="1135260"/>
            <a:chOff x="625692" y="1862555"/>
            <a:chExt cx="2690511" cy="851445"/>
          </a:xfrm>
        </p:grpSpPr>
        <p:sp>
          <p:nvSpPr>
            <p:cNvPr id="18" name="Footer Text">
              <a:extLst>
                <a:ext uri="{FF2B5EF4-FFF2-40B4-BE49-F238E27FC236}">
                  <a16:creationId xmlns:a16="http://schemas.microsoft.com/office/drawing/2014/main" id="{A01C0C2C-A416-4129-8C0D-80B69954D23E}"/>
                </a:ext>
              </a:extLst>
            </p:cNvPr>
            <p:cNvSpPr txBox="1"/>
            <p:nvPr/>
          </p:nvSpPr>
          <p:spPr>
            <a:xfrm>
              <a:off x="625692" y="2099986"/>
              <a:ext cx="2690511" cy="6140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Exploratory Data Analysis,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Analytics,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Heuristic, Statistical &amp; ML Models.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Experimentation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7BA510-07E5-4A46-9543-1B6887B9923F}"/>
                </a:ext>
              </a:extLst>
            </p:cNvPr>
            <p:cNvSpPr txBox="1"/>
            <p:nvPr/>
          </p:nvSpPr>
          <p:spPr>
            <a:xfrm>
              <a:off x="625692" y="1862555"/>
              <a:ext cx="2682052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Analytics &amp; Modelling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1FFBBC-F753-40E0-BF82-5432D946F3B0}"/>
              </a:ext>
            </a:extLst>
          </p:cNvPr>
          <p:cNvCxnSpPr/>
          <p:nvPr/>
        </p:nvCxnSpPr>
        <p:spPr>
          <a:xfrm>
            <a:off x="8885349" y="1908433"/>
            <a:ext cx="2381089" cy="0"/>
          </a:xfrm>
          <a:prstGeom prst="line">
            <a:avLst/>
          </a:prstGeom>
          <a:ln w="19050" cap="rnd">
            <a:solidFill>
              <a:schemeClr val="accent3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44">
            <a:extLst>
              <a:ext uri="{FF2B5EF4-FFF2-40B4-BE49-F238E27FC236}">
                <a16:creationId xmlns:a16="http://schemas.microsoft.com/office/drawing/2014/main" id="{72F0DED1-32F5-47A5-AAA4-AC84F3FF96BB}"/>
              </a:ext>
            </a:extLst>
          </p:cNvPr>
          <p:cNvCxnSpPr>
            <a:cxnSpLocks/>
          </p:cNvCxnSpPr>
          <p:nvPr/>
        </p:nvCxnSpPr>
        <p:spPr>
          <a:xfrm rot="5400000">
            <a:off x="8744966" y="2048817"/>
            <a:ext cx="2661857" cy="2381089"/>
          </a:xfrm>
          <a:prstGeom prst="bentConnector3">
            <a:avLst>
              <a:gd name="adj1" fmla="val 99649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DD21895-B0D9-4BB4-9C76-76C602697F3F}"/>
              </a:ext>
            </a:extLst>
          </p:cNvPr>
          <p:cNvSpPr txBox="1">
            <a:spLocks/>
          </p:cNvSpPr>
          <p:nvPr/>
        </p:nvSpPr>
        <p:spPr>
          <a:xfrm>
            <a:off x="743484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grpSp>
        <p:nvGrpSpPr>
          <p:cNvPr id="23" name="Group 56">
            <a:extLst>
              <a:ext uri="{FF2B5EF4-FFF2-40B4-BE49-F238E27FC236}">
                <a16:creationId xmlns:a16="http://schemas.microsoft.com/office/drawing/2014/main" id="{6D0BEDA2-B5C9-452C-B728-FD8DE2649F42}"/>
              </a:ext>
            </a:extLst>
          </p:cNvPr>
          <p:cNvGrpSpPr/>
          <p:nvPr/>
        </p:nvGrpSpPr>
        <p:grpSpPr>
          <a:xfrm>
            <a:off x="742950" y="4821628"/>
            <a:ext cx="3265311" cy="1251699"/>
            <a:chOff x="625691" y="1766602"/>
            <a:chExt cx="2506132" cy="938775"/>
          </a:xfrm>
        </p:grpSpPr>
        <p:sp>
          <p:nvSpPr>
            <p:cNvPr id="24" name="Footer Text">
              <a:extLst>
                <a:ext uri="{FF2B5EF4-FFF2-40B4-BE49-F238E27FC236}">
                  <a16:creationId xmlns:a16="http://schemas.microsoft.com/office/drawing/2014/main" id="{A15757D7-1240-41F9-99FB-666E75DE3113}"/>
                </a:ext>
              </a:extLst>
            </p:cNvPr>
            <p:cNvSpPr txBox="1"/>
            <p:nvPr/>
          </p:nvSpPr>
          <p:spPr>
            <a:xfrm>
              <a:off x="625691" y="2244866"/>
              <a:ext cx="2506132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Evaluation,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Monitoring Model Performance and Drift,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Governance Policies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D08910-1AFE-4B4F-AF6A-4965F7774F17}"/>
                </a:ext>
              </a:extLst>
            </p:cNvPr>
            <p:cNvSpPr txBox="1"/>
            <p:nvPr/>
          </p:nvSpPr>
          <p:spPr>
            <a:xfrm>
              <a:off x="625691" y="1766602"/>
              <a:ext cx="196849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Decisions, </a:t>
              </a:r>
              <a:b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Impact Analysis</a:t>
              </a:r>
            </a:p>
          </p:txBody>
        </p:sp>
      </p:grp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7A3AC5E-599F-4BC5-B383-EB7950DCBF6C}"/>
              </a:ext>
            </a:extLst>
          </p:cNvPr>
          <p:cNvSpPr txBox="1">
            <a:spLocks/>
          </p:cNvSpPr>
          <p:nvPr/>
        </p:nvSpPr>
        <p:spPr>
          <a:xfrm>
            <a:off x="4380142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grpSp>
        <p:nvGrpSpPr>
          <p:cNvPr id="27" name="Group 60">
            <a:extLst>
              <a:ext uri="{FF2B5EF4-FFF2-40B4-BE49-F238E27FC236}">
                <a16:creationId xmlns:a16="http://schemas.microsoft.com/office/drawing/2014/main" id="{319497ED-2AFA-4470-9DDE-7C5BFD1777D8}"/>
              </a:ext>
            </a:extLst>
          </p:cNvPr>
          <p:cNvGrpSpPr/>
          <p:nvPr/>
        </p:nvGrpSpPr>
        <p:grpSpPr>
          <a:xfrm>
            <a:off x="4379607" y="4843762"/>
            <a:ext cx="3265310" cy="1053078"/>
            <a:chOff x="625692" y="1783202"/>
            <a:chExt cx="2506133" cy="789809"/>
          </a:xfrm>
        </p:grpSpPr>
        <p:sp>
          <p:nvSpPr>
            <p:cNvPr id="28" name="Footer Text">
              <a:extLst>
                <a:ext uri="{FF2B5EF4-FFF2-40B4-BE49-F238E27FC236}">
                  <a16:creationId xmlns:a16="http://schemas.microsoft.com/office/drawing/2014/main" id="{AC17AD41-1D1B-4017-9565-AE458F94ADBF}"/>
                </a:ext>
              </a:extLst>
            </p:cNvPr>
            <p:cNvSpPr txBox="1"/>
            <p:nvPr/>
          </p:nvSpPr>
          <p:spPr>
            <a:xfrm>
              <a:off x="625692" y="2266004"/>
              <a:ext cx="2506133" cy="3070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Dashboards to aid decision-making,</a:t>
              </a:r>
            </a:p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Decide concurrency, cadence and security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7EAA7B-DE46-4B51-9828-6E62AA71FE11}"/>
                </a:ext>
              </a:extLst>
            </p:cNvPr>
            <p:cNvSpPr txBox="1"/>
            <p:nvPr/>
          </p:nvSpPr>
          <p:spPr>
            <a:xfrm>
              <a:off x="625692" y="1783202"/>
              <a:ext cx="1930502" cy="4616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Visualization &amp; </a:t>
              </a:r>
              <a:b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0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Dashboarding</a:t>
              </a:r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BDECF11-3380-4A79-8FBC-49D01F5C3156}"/>
              </a:ext>
            </a:extLst>
          </p:cNvPr>
          <p:cNvSpPr txBox="1">
            <a:spLocks/>
          </p:cNvSpPr>
          <p:nvPr/>
        </p:nvSpPr>
        <p:spPr>
          <a:xfrm>
            <a:off x="7925462" y="4171996"/>
            <a:ext cx="759824" cy="820674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5333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grpSp>
        <p:nvGrpSpPr>
          <p:cNvPr id="31" name="Group 64">
            <a:extLst>
              <a:ext uri="{FF2B5EF4-FFF2-40B4-BE49-F238E27FC236}">
                <a16:creationId xmlns:a16="http://schemas.microsoft.com/office/drawing/2014/main" id="{F3EC003B-A459-4F55-9559-EE683DA35421}"/>
              </a:ext>
            </a:extLst>
          </p:cNvPr>
          <p:cNvGrpSpPr/>
          <p:nvPr/>
        </p:nvGrpSpPr>
        <p:grpSpPr>
          <a:xfrm>
            <a:off x="7924927" y="4949567"/>
            <a:ext cx="3084178" cy="930589"/>
            <a:chOff x="625691" y="1862555"/>
            <a:chExt cx="2447781" cy="697942"/>
          </a:xfrm>
        </p:grpSpPr>
        <p:sp>
          <p:nvSpPr>
            <p:cNvPr id="32" name="Footer Text">
              <a:extLst>
                <a:ext uri="{FF2B5EF4-FFF2-40B4-BE49-F238E27FC236}">
                  <a16:creationId xmlns:a16="http://schemas.microsoft.com/office/drawing/2014/main" id="{FDFAE6CD-16A6-4521-BAE3-4E79BF679679}"/>
                </a:ext>
              </a:extLst>
            </p:cNvPr>
            <p:cNvSpPr txBox="1"/>
            <p:nvPr/>
          </p:nvSpPr>
          <p:spPr>
            <a:xfrm>
              <a:off x="625691" y="2099986"/>
              <a:ext cx="2447781" cy="460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new features,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Combining external data,</a:t>
              </a:r>
              <a:b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feature store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48373F-AB99-4A8E-985F-5ABC627E86E8}"/>
                </a:ext>
              </a:extLst>
            </p:cNvPr>
            <p:cNvSpPr txBox="1"/>
            <p:nvPr/>
          </p:nvSpPr>
          <p:spPr>
            <a:xfrm>
              <a:off x="625692" y="1862555"/>
              <a:ext cx="1968148" cy="23083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2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 Engineering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4F21E49-3B8C-41D5-BAB0-5452BCE047C1}"/>
              </a:ext>
            </a:extLst>
          </p:cNvPr>
          <p:cNvCxnSpPr/>
          <p:nvPr/>
        </p:nvCxnSpPr>
        <p:spPr>
          <a:xfrm flipH="1">
            <a:off x="5263829" y="4570290"/>
            <a:ext cx="2381089" cy="0"/>
          </a:xfrm>
          <a:prstGeom prst="line">
            <a:avLst/>
          </a:prstGeom>
          <a:ln w="19050" cap="rnd">
            <a:solidFill>
              <a:schemeClr val="accent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9D2A7F9-C8D1-49DC-8E89-64CCCE770ABE}"/>
              </a:ext>
            </a:extLst>
          </p:cNvPr>
          <p:cNvCxnSpPr/>
          <p:nvPr/>
        </p:nvCxnSpPr>
        <p:spPr>
          <a:xfrm flipH="1">
            <a:off x="1665271" y="4570290"/>
            <a:ext cx="2381089" cy="0"/>
          </a:xfrm>
          <a:prstGeom prst="line">
            <a:avLst/>
          </a:prstGeom>
          <a:ln w="19050" cap="rnd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303529-1D12-4FF0-8442-7ECFAAB86ADE}"/>
              </a:ext>
            </a:extLst>
          </p:cNvPr>
          <p:cNvSpPr txBox="1"/>
          <p:nvPr/>
        </p:nvSpPr>
        <p:spPr>
          <a:xfrm>
            <a:off x="19026" y="-22086"/>
            <a:ext cx="723924" cy="254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2 of 6</a:t>
            </a:r>
          </a:p>
        </p:txBody>
      </p:sp>
    </p:spTree>
    <p:extLst>
      <p:ext uri="{BB962C8B-B14F-4D97-AF65-F5344CB8AC3E}">
        <p14:creationId xmlns:p14="http://schemas.microsoft.com/office/powerpoint/2010/main" val="191562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6" grpId="0"/>
      <p:bldP spid="22" grpId="0"/>
      <p:bldP spid="26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0895BA-DABF-4A47-A56C-1719D0EEB885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3 of 6</a:t>
            </a: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9BF63E98-6387-4148-AACE-C99621618F5E}"/>
              </a:ext>
            </a:extLst>
          </p:cNvPr>
          <p:cNvGrpSpPr/>
          <p:nvPr/>
        </p:nvGrpSpPr>
        <p:grpSpPr>
          <a:xfrm>
            <a:off x="2274298" y="1807552"/>
            <a:ext cx="2958884" cy="853543"/>
            <a:chOff x="863323" y="1992705"/>
            <a:chExt cx="2058394" cy="6401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89197B-77E7-455A-9D1A-E24439576A14}"/>
                </a:ext>
              </a:extLst>
            </p:cNvPr>
            <p:cNvSpPr txBox="1"/>
            <p:nvPr/>
          </p:nvSpPr>
          <p:spPr>
            <a:xfrm>
              <a:off x="863323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0603662-A235-4DA9-A070-AF07092D7DA1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4615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Every great project starts with an idea.</a:t>
              </a:r>
              <a:b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 idea, funding, team composition</a:t>
              </a:r>
            </a:p>
          </p:txBody>
        </p:sp>
      </p:grpSp>
      <p:grpSp>
        <p:nvGrpSpPr>
          <p:cNvPr id="28" name="Group 31">
            <a:extLst>
              <a:ext uri="{FF2B5EF4-FFF2-40B4-BE49-F238E27FC236}">
                <a16:creationId xmlns:a16="http://schemas.microsoft.com/office/drawing/2014/main" id="{A805C287-EBBE-4235-9422-9FD9D9EEB494}"/>
              </a:ext>
            </a:extLst>
          </p:cNvPr>
          <p:cNvGrpSpPr/>
          <p:nvPr/>
        </p:nvGrpSpPr>
        <p:grpSpPr>
          <a:xfrm>
            <a:off x="2274298" y="3515465"/>
            <a:ext cx="2744525" cy="648424"/>
            <a:chOff x="3542950" y="1992705"/>
            <a:chExt cx="2058394" cy="48631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1B3CF7-DDFC-4C2F-AC4B-E80A56BE6723}"/>
                </a:ext>
              </a:extLst>
            </p:cNvPr>
            <p:cNvSpPr txBox="1"/>
            <p:nvPr/>
          </p:nvSpPr>
          <p:spPr>
            <a:xfrm>
              <a:off x="3542950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Experiment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CD03E8-F530-48FF-A2D3-B4B6E103E17A}"/>
                </a:ext>
              </a:extLst>
            </p:cNvPr>
            <p:cNvSpPr txBox="1"/>
            <p:nvPr/>
          </p:nvSpPr>
          <p:spPr>
            <a:xfrm>
              <a:off x="3542950" y="2171342"/>
              <a:ext cx="2058394" cy="30768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Quick and effective experiments can help prove/disprove hypotheses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59319684-CA53-43C3-AFBB-FB1621AC3D85}"/>
              </a:ext>
            </a:extLst>
          </p:cNvPr>
          <p:cNvGrpSpPr/>
          <p:nvPr/>
        </p:nvGrpSpPr>
        <p:grpSpPr>
          <a:xfrm>
            <a:off x="2395441" y="5349946"/>
            <a:ext cx="2744525" cy="853544"/>
            <a:chOff x="6222578" y="1992705"/>
            <a:chExt cx="2058394" cy="6401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B78878-EB9E-4CAC-9AAC-BE32ABB81448}"/>
                </a:ext>
              </a:extLst>
            </p:cNvPr>
            <p:cNvSpPr txBox="1"/>
            <p:nvPr/>
          </p:nvSpPr>
          <p:spPr>
            <a:xfrm>
              <a:off x="6222578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Iterate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4044A6-83F7-4B10-A68E-6771E3478A11}"/>
                </a:ext>
              </a:extLst>
            </p:cNvPr>
            <p:cNvSpPr txBox="1"/>
            <p:nvPr/>
          </p:nvSpPr>
          <p:spPr>
            <a:xfrm>
              <a:off x="6222578" y="2171342"/>
              <a:ext cx="2058394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and understanding multiple ways to tackle a problem are the core of a good proof of concept</a:t>
              </a:r>
            </a:p>
          </p:txBody>
        </p:sp>
      </p:grp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B92452D7-6EFA-48DA-B9C1-89EBAD2C6887}"/>
              </a:ext>
            </a:extLst>
          </p:cNvPr>
          <p:cNvSpPr txBox="1">
            <a:spLocks/>
          </p:cNvSpPr>
          <p:nvPr/>
        </p:nvSpPr>
        <p:spPr>
          <a:xfrm>
            <a:off x="264866" y="1530554"/>
            <a:ext cx="759824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6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40EAD5D2-6885-4F25-AF8D-3772429AFFDC}"/>
              </a:ext>
            </a:extLst>
          </p:cNvPr>
          <p:cNvSpPr txBox="1">
            <a:spLocks/>
          </p:cNvSpPr>
          <p:nvPr/>
        </p:nvSpPr>
        <p:spPr>
          <a:xfrm>
            <a:off x="402026" y="3191995"/>
            <a:ext cx="512961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6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69A0D0F-707A-4B52-AFF5-781C8F5269F1}"/>
              </a:ext>
            </a:extLst>
          </p:cNvPr>
          <p:cNvSpPr txBox="1">
            <a:spLocks/>
          </p:cNvSpPr>
          <p:nvPr/>
        </p:nvSpPr>
        <p:spPr>
          <a:xfrm>
            <a:off x="402026" y="4958285"/>
            <a:ext cx="512961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6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D58326B-082D-4AFE-9B7B-D5384CA50B11}"/>
              </a:ext>
            </a:extLst>
          </p:cNvPr>
          <p:cNvGrpSpPr/>
          <p:nvPr/>
        </p:nvGrpSpPr>
        <p:grpSpPr>
          <a:xfrm>
            <a:off x="1112111" y="1807553"/>
            <a:ext cx="965063" cy="937433"/>
            <a:chOff x="2066032" y="1744141"/>
            <a:chExt cx="965063" cy="93743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821429-072D-4ECA-9F93-ABFDADDB72BB}"/>
                </a:ext>
              </a:extLst>
            </p:cNvPr>
            <p:cNvSpPr/>
            <p:nvPr/>
          </p:nvSpPr>
          <p:spPr>
            <a:xfrm>
              <a:off x="2066032" y="1744141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543E238-638E-4F32-A1FC-B3BB2E077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881" y="1905176"/>
              <a:ext cx="615361" cy="61536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F66DD5-2E18-4F69-A5DA-C881CA79D170}"/>
              </a:ext>
            </a:extLst>
          </p:cNvPr>
          <p:cNvGrpSpPr/>
          <p:nvPr/>
        </p:nvGrpSpPr>
        <p:grpSpPr>
          <a:xfrm>
            <a:off x="1112111" y="3443309"/>
            <a:ext cx="965063" cy="937433"/>
            <a:chOff x="5638868" y="1744141"/>
            <a:chExt cx="965063" cy="93743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0C2258-CCE6-4803-ABAE-203E68684097}"/>
                </a:ext>
              </a:extLst>
            </p:cNvPr>
            <p:cNvSpPr/>
            <p:nvPr/>
          </p:nvSpPr>
          <p:spPr>
            <a:xfrm>
              <a:off x="5638868" y="1744141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563F368-407B-486A-81FD-FC48726F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1" y="1919866"/>
              <a:ext cx="608205" cy="608205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FBC999-91CF-4044-85BD-9243E3300F41}"/>
              </a:ext>
            </a:extLst>
          </p:cNvPr>
          <p:cNvGrpSpPr/>
          <p:nvPr/>
        </p:nvGrpSpPr>
        <p:grpSpPr>
          <a:xfrm>
            <a:off x="1112111" y="5266057"/>
            <a:ext cx="965063" cy="937433"/>
            <a:chOff x="9211705" y="1744141"/>
            <a:chExt cx="965063" cy="93743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2202D8-41EA-471F-B18F-24625DF4A461}"/>
                </a:ext>
              </a:extLst>
            </p:cNvPr>
            <p:cNvSpPr/>
            <p:nvPr/>
          </p:nvSpPr>
          <p:spPr>
            <a:xfrm>
              <a:off x="9211705" y="1744141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3E337F1-12F7-4A14-A219-790FFB8C0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205" y="1871938"/>
              <a:ext cx="704059" cy="704059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D14409E-E399-438A-B1EB-D8F74E23686A}"/>
              </a:ext>
            </a:extLst>
          </p:cNvPr>
          <p:cNvSpPr txBox="1"/>
          <p:nvPr/>
        </p:nvSpPr>
        <p:spPr>
          <a:xfrm>
            <a:off x="396852" y="283882"/>
            <a:ext cx="638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PoC versus Production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0BAAF0-AF8D-4FE1-A044-2E28D0818D9E}"/>
              </a:ext>
            </a:extLst>
          </p:cNvPr>
          <p:cNvCxnSpPr>
            <a:cxnSpLocks/>
          </p:cNvCxnSpPr>
          <p:nvPr/>
        </p:nvCxnSpPr>
        <p:spPr>
          <a:xfrm>
            <a:off x="5866228" y="1345717"/>
            <a:ext cx="0" cy="4857773"/>
          </a:xfrm>
          <a:prstGeom prst="line">
            <a:avLst/>
          </a:prstGeom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7" name="Group 30">
            <a:extLst>
              <a:ext uri="{FF2B5EF4-FFF2-40B4-BE49-F238E27FC236}">
                <a16:creationId xmlns:a16="http://schemas.microsoft.com/office/drawing/2014/main" id="{C036687E-59B8-471E-8DE5-EEDE83085C0C}"/>
              </a:ext>
            </a:extLst>
          </p:cNvPr>
          <p:cNvGrpSpPr/>
          <p:nvPr/>
        </p:nvGrpSpPr>
        <p:grpSpPr>
          <a:xfrm>
            <a:off x="8335205" y="1807554"/>
            <a:ext cx="2958884" cy="648425"/>
            <a:chOff x="863323" y="1992704"/>
            <a:chExt cx="2058394" cy="48631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F7253F5-1449-4E83-BF8A-3D54161DDA64}"/>
                </a:ext>
              </a:extLst>
            </p:cNvPr>
            <p:cNvSpPr txBox="1"/>
            <p:nvPr/>
          </p:nvSpPr>
          <p:spPr>
            <a:xfrm>
              <a:off x="863323" y="1992704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Strong Foundation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3F3717-6C9C-4A2D-94AC-7966E6A1CAC7}"/>
                </a:ext>
              </a:extLst>
            </p:cNvPr>
            <p:cNvSpPr txBox="1"/>
            <p:nvPr/>
          </p:nvSpPr>
          <p:spPr>
            <a:xfrm>
              <a:off x="863323" y="2171342"/>
              <a:ext cx="2058394" cy="3076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Production projects generally start off with  proof that it is worth scaling</a:t>
              </a:r>
            </a:p>
          </p:txBody>
        </p:sp>
      </p:grpSp>
      <p:grpSp>
        <p:nvGrpSpPr>
          <p:cNvPr id="50" name="Group 31">
            <a:extLst>
              <a:ext uri="{FF2B5EF4-FFF2-40B4-BE49-F238E27FC236}">
                <a16:creationId xmlns:a16="http://schemas.microsoft.com/office/drawing/2014/main" id="{4534845C-7C81-4115-95C0-41C5D65FED1F}"/>
              </a:ext>
            </a:extLst>
          </p:cNvPr>
          <p:cNvGrpSpPr/>
          <p:nvPr/>
        </p:nvGrpSpPr>
        <p:grpSpPr>
          <a:xfrm>
            <a:off x="7786074" y="3443309"/>
            <a:ext cx="3697417" cy="861359"/>
            <a:chOff x="3398369" y="1992705"/>
            <a:chExt cx="2202975" cy="6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1C30F2-5E56-4D09-A201-F3BC3AF717FD}"/>
                </a:ext>
              </a:extLst>
            </p:cNvPr>
            <p:cNvSpPr txBox="1"/>
            <p:nvPr/>
          </p:nvSpPr>
          <p:spPr>
            <a:xfrm>
              <a:off x="3542950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417B8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 &amp; Test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221B55D-D5F6-4A11-8992-A774EE813F08}"/>
                </a:ext>
              </a:extLst>
            </p:cNvPr>
            <p:cNvSpPr txBox="1"/>
            <p:nvPr/>
          </p:nvSpPr>
          <p:spPr>
            <a:xfrm>
              <a:off x="3398369" y="2177203"/>
              <a:ext cx="2151333" cy="4615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1"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 components such as concurrency, infrastructure, integration have to be tested as projects scale</a:t>
              </a:r>
            </a:p>
          </p:txBody>
        </p:sp>
      </p:grpSp>
      <p:grpSp>
        <p:nvGrpSpPr>
          <p:cNvPr id="59" name="Group 32">
            <a:extLst>
              <a:ext uri="{FF2B5EF4-FFF2-40B4-BE49-F238E27FC236}">
                <a16:creationId xmlns:a16="http://schemas.microsoft.com/office/drawing/2014/main" id="{E7D02A1B-FD6E-498B-8CE8-09E644C357D5}"/>
              </a:ext>
            </a:extLst>
          </p:cNvPr>
          <p:cNvGrpSpPr/>
          <p:nvPr/>
        </p:nvGrpSpPr>
        <p:grpSpPr>
          <a:xfrm>
            <a:off x="8353621" y="5393854"/>
            <a:ext cx="2940468" cy="648424"/>
            <a:chOff x="6222578" y="1992705"/>
            <a:chExt cx="2205351" cy="48631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E0828D-F72A-44B1-92D6-969758CAF7B6}"/>
                </a:ext>
              </a:extLst>
            </p:cNvPr>
            <p:cNvSpPr txBox="1"/>
            <p:nvPr/>
          </p:nvSpPr>
          <p:spPr>
            <a:xfrm>
              <a:off x="6222578" y="1992705"/>
              <a:ext cx="205839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Maintain &amp; Improve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263225B-1144-4CDC-B1CA-D222DEE818E6}"/>
                </a:ext>
              </a:extLst>
            </p:cNvPr>
            <p:cNvSpPr txBox="1"/>
            <p:nvPr/>
          </p:nvSpPr>
          <p:spPr>
            <a:xfrm>
              <a:off x="6222578" y="2171342"/>
              <a:ext cx="2205351" cy="30768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Large projects require maintenance and improvements based on feedback</a:t>
              </a:r>
            </a:p>
          </p:txBody>
        </p:sp>
      </p:grp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1061E081-0C19-4A02-9B20-0CA2F8383633}"/>
              </a:ext>
            </a:extLst>
          </p:cNvPr>
          <p:cNvSpPr txBox="1">
            <a:spLocks/>
          </p:cNvSpPr>
          <p:nvPr/>
        </p:nvSpPr>
        <p:spPr>
          <a:xfrm>
            <a:off x="6325773" y="1530554"/>
            <a:ext cx="759824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6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F953B700-A17D-400E-BA86-F4085CBB1714}"/>
              </a:ext>
            </a:extLst>
          </p:cNvPr>
          <p:cNvSpPr txBox="1">
            <a:spLocks/>
          </p:cNvSpPr>
          <p:nvPr/>
        </p:nvSpPr>
        <p:spPr>
          <a:xfrm>
            <a:off x="6462933" y="3191995"/>
            <a:ext cx="512961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6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B35EF85C-2E0F-492F-84D8-235014B7A4A5}"/>
              </a:ext>
            </a:extLst>
          </p:cNvPr>
          <p:cNvSpPr txBox="1">
            <a:spLocks/>
          </p:cNvSpPr>
          <p:nvPr/>
        </p:nvSpPr>
        <p:spPr>
          <a:xfrm>
            <a:off x="6462933" y="4958285"/>
            <a:ext cx="512961" cy="55399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36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86B9F7-159F-4085-8183-161C204390EE}"/>
              </a:ext>
            </a:extLst>
          </p:cNvPr>
          <p:cNvGrpSpPr/>
          <p:nvPr/>
        </p:nvGrpSpPr>
        <p:grpSpPr>
          <a:xfrm>
            <a:off x="7173018" y="1807553"/>
            <a:ext cx="965063" cy="937433"/>
            <a:chOff x="7173018" y="1622716"/>
            <a:chExt cx="965063" cy="93743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C70AF41-D485-4F64-83CC-93B4E2F4E8AA}"/>
                </a:ext>
              </a:extLst>
            </p:cNvPr>
            <p:cNvSpPr/>
            <p:nvPr/>
          </p:nvSpPr>
          <p:spPr>
            <a:xfrm>
              <a:off x="7173018" y="1622716"/>
              <a:ext cx="965063" cy="9374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8CAD21-3469-441B-9B5C-AED11B35A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598" y="1755211"/>
              <a:ext cx="643901" cy="64390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8104D3-3CEB-416B-9D86-298029C2816C}"/>
              </a:ext>
            </a:extLst>
          </p:cNvPr>
          <p:cNvGrpSpPr/>
          <p:nvPr/>
        </p:nvGrpSpPr>
        <p:grpSpPr>
          <a:xfrm>
            <a:off x="7173018" y="3443309"/>
            <a:ext cx="965063" cy="937433"/>
            <a:chOff x="7173018" y="3443309"/>
            <a:chExt cx="965063" cy="93743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2A7FCEE-0993-4165-B653-7CBB0E2058A7}"/>
                </a:ext>
              </a:extLst>
            </p:cNvPr>
            <p:cNvSpPr/>
            <p:nvPr/>
          </p:nvSpPr>
          <p:spPr>
            <a:xfrm>
              <a:off x="7173018" y="3443309"/>
              <a:ext cx="965063" cy="93743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9EF7940-153B-4E26-8B48-5C039E19D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9781" y="3601981"/>
              <a:ext cx="642310" cy="64231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5790D4-5518-4CB1-90C7-F613E35985A2}"/>
              </a:ext>
            </a:extLst>
          </p:cNvPr>
          <p:cNvGrpSpPr/>
          <p:nvPr/>
        </p:nvGrpSpPr>
        <p:grpSpPr>
          <a:xfrm>
            <a:off x="7173018" y="5266057"/>
            <a:ext cx="965063" cy="937433"/>
            <a:chOff x="7173018" y="5266057"/>
            <a:chExt cx="965063" cy="93743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23983F5-1AD1-4832-8698-A74D68F088AE}"/>
                </a:ext>
              </a:extLst>
            </p:cNvPr>
            <p:cNvSpPr/>
            <p:nvPr/>
          </p:nvSpPr>
          <p:spPr>
            <a:xfrm>
              <a:off x="7173018" y="5266057"/>
              <a:ext cx="965063" cy="9374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7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2DF521B-0B8F-4D7A-A78A-315625F87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4161" y="5431983"/>
              <a:ext cx="661397" cy="661397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18B808C8-D6FD-4B05-AA52-83868835196D}"/>
              </a:ext>
            </a:extLst>
          </p:cNvPr>
          <p:cNvSpPr txBox="1"/>
          <p:nvPr/>
        </p:nvSpPr>
        <p:spPr>
          <a:xfrm>
            <a:off x="903580" y="1101959"/>
            <a:ext cx="4599517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 of Concept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0E94DDD-BEDA-4EA6-91BE-E42A2F133CCF}"/>
              </a:ext>
            </a:extLst>
          </p:cNvPr>
          <p:cNvSpPr txBox="1"/>
          <p:nvPr/>
        </p:nvSpPr>
        <p:spPr>
          <a:xfrm>
            <a:off x="7786074" y="1127132"/>
            <a:ext cx="295888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29315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62" grpId="0"/>
      <p:bldP spid="63" grpId="0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ADEC2A-1BDB-4059-95B4-EED0F6442762}"/>
              </a:ext>
            </a:extLst>
          </p:cNvPr>
          <p:cNvSpPr txBox="1"/>
          <p:nvPr/>
        </p:nvSpPr>
        <p:spPr>
          <a:xfrm>
            <a:off x="396853" y="283882"/>
            <a:ext cx="755334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NLP for Research Architecture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69939-79D9-4AE1-B9FB-4B6B55A7AF73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4 of 6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E0B2E786-A286-4F73-B62A-CE6C03BC6950}"/>
              </a:ext>
            </a:extLst>
          </p:cNvPr>
          <p:cNvSpPr/>
          <p:nvPr/>
        </p:nvSpPr>
        <p:spPr>
          <a:xfrm>
            <a:off x="755650" y="1257884"/>
            <a:ext cx="3553281" cy="5409614"/>
          </a:xfrm>
          <a:prstGeom prst="roundRect">
            <a:avLst/>
          </a:prstGeom>
          <a:noFill/>
          <a:ln>
            <a:solidFill>
              <a:srgbClr val="37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E233F46-4DBC-4D7D-8089-7DC1CDE55ECD}"/>
              </a:ext>
            </a:extLst>
          </p:cNvPr>
          <p:cNvSpPr/>
          <p:nvPr/>
        </p:nvSpPr>
        <p:spPr>
          <a:xfrm>
            <a:off x="5024585" y="1257884"/>
            <a:ext cx="4154116" cy="5409614"/>
          </a:xfrm>
          <a:prstGeom prst="roundRect">
            <a:avLst/>
          </a:prstGeom>
          <a:noFill/>
          <a:ln>
            <a:solidFill>
              <a:srgbClr val="374D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3B21945-5453-4322-A5DB-EEEBF2C8EFCE}"/>
              </a:ext>
            </a:extLst>
          </p:cNvPr>
          <p:cNvSpPr txBox="1"/>
          <p:nvPr/>
        </p:nvSpPr>
        <p:spPr>
          <a:xfrm>
            <a:off x="1159945" y="998166"/>
            <a:ext cx="2958884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A63DEB4-2409-42BD-9570-5722B317CE82}"/>
              </a:ext>
            </a:extLst>
          </p:cNvPr>
          <p:cNvSpPr txBox="1"/>
          <p:nvPr/>
        </p:nvSpPr>
        <p:spPr>
          <a:xfrm>
            <a:off x="5701885" y="1012420"/>
            <a:ext cx="2958884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B493FF2-A41B-416B-9EC2-BB6E523C7F20}"/>
              </a:ext>
            </a:extLst>
          </p:cNvPr>
          <p:cNvSpPr txBox="1"/>
          <p:nvPr/>
        </p:nvSpPr>
        <p:spPr>
          <a:xfrm>
            <a:off x="9178701" y="1001746"/>
            <a:ext cx="2958884" cy="2462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297F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5F3E99FA-AB27-48FC-825E-000BCCFA9B8A}"/>
              </a:ext>
            </a:extLst>
          </p:cNvPr>
          <p:cNvGrpSpPr/>
          <p:nvPr/>
        </p:nvGrpSpPr>
        <p:grpSpPr>
          <a:xfrm>
            <a:off x="6801661" y="1257884"/>
            <a:ext cx="3137388" cy="2592934"/>
            <a:chOff x="6801661" y="1257884"/>
            <a:chExt cx="3137388" cy="2592934"/>
          </a:xfrm>
        </p:grpSpPr>
        <p:pic>
          <p:nvPicPr>
            <p:cNvPr id="1032" name="Picture 8" descr="Building a simple weather chatbot using Rasa | by Siddharth Ivan |  Analytics Vidhya | Medium">
              <a:extLst>
                <a:ext uri="{FF2B5EF4-FFF2-40B4-BE49-F238E27FC236}">
                  <a16:creationId xmlns:a16="http://schemas.microsoft.com/office/drawing/2014/main" id="{A768DBFC-FC2A-403B-B38D-078972FFD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6899" y="1681533"/>
              <a:ext cx="1164818" cy="569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Getting started with Dialogflow and building my first bot (Newbie&amp;#39;s guide)  | by Shengyu Chen | Chatbots Life">
              <a:extLst>
                <a:ext uri="{FF2B5EF4-FFF2-40B4-BE49-F238E27FC236}">
                  <a16:creationId xmlns:a16="http://schemas.microsoft.com/office/drawing/2014/main" id="{295DEFF2-90A8-4CF8-B58F-17BE5CDF4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657" y="3094643"/>
              <a:ext cx="1219591" cy="518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GitHub - wit-ai/wit: Natural Language Interface for apps and devices">
              <a:extLst>
                <a:ext uri="{FF2B5EF4-FFF2-40B4-BE49-F238E27FC236}">
                  <a16:creationId xmlns:a16="http://schemas.microsoft.com/office/drawing/2014/main" id="{939C9D3B-4E25-41BE-8823-DB6CEF8E3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6899" y="2462588"/>
              <a:ext cx="1164818" cy="279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05DF8D00-726F-49AC-839E-976A7A8AF584}"/>
                </a:ext>
              </a:extLst>
            </p:cNvPr>
            <p:cNvSpPr/>
            <p:nvPr/>
          </p:nvSpPr>
          <p:spPr>
            <a:xfrm>
              <a:off x="7334876" y="1542002"/>
              <a:ext cx="1374261" cy="2273300"/>
            </a:xfrm>
            <a:prstGeom prst="roundRect">
              <a:avLst/>
            </a:prstGeom>
            <a:noFill/>
            <a:ln>
              <a:solidFill>
                <a:srgbClr val="374D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9C8FC471-12CF-4772-B81C-EBFD5FC2CC5B}"/>
                </a:ext>
              </a:extLst>
            </p:cNvPr>
            <p:cNvCxnSpPr>
              <a:cxnSpLocks/>
              <a:stCxn id="59" idx="3"/>
              <a:endCxn id="61" idx="1"/>
            </p:cNvCxnSpPr>
            <p:nvPr/>
          </p:nvCxnSpPr>
          <p:spPr>
            <a:xfrm>
              <a:off x="8709137" y="2678652"/>
              <a:ext cx="1229912" cy="1172166"/>
            </a:xfrm>
            <a:prstGeom prst="bentConnector3">
              <a:avLst>
                <a:gd name="adj1" fmla="val 26250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 Placeholder 3">
              <a:extLst>
                <a:ext uri="{FF2B5EF4-FFF2-40B4-BE49-F238E27FC236}">
                  <a16:creationId xmlns:a16="http://schemas.microsoft.com/office/drawing/2014/main" id="{9943ABFD-DFEF-40A1-9DE3-460FA3E947BC}"/>
                </a:ext>
              </a:extLst>
            </p:cNvPr>
            <p:cNvSpPr txBox="1">
              <a:spLocks/>
            </p:cNvSpPr>
            <p:nvPr/>
          </p:nvSpPr>
          <p:spPr>
            <a:xfrm>
              <a:off x="6801661" y="1257884"/>
              <a:ext cx="759824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400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4CD1153-D234-4132-833A-24AD8CC1D857}"/>
                </a:ext>
              </a:extLst>
            </p:cNvPr>
            <p:cNvSpPr txBox="1"/>
            <p:nvPr/>
          </p:nvSpPr>
          <p:spPr>
            <a:xfrm>
              <a:off x="7398387" y="1299413"/>
              <a:ext cx="13926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Chatbot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428DDD71-114F-487F-AFC8-169DAA97F21F}"/>
              </a:ext>
            </a:extLst>
          </p:cNvPr>
          <p:cNvGrpSpPr/>
          <p:nvPr/>
        </p:nvGrpSpPr>
        <p:grpSpPr>
          <a:xfrm>
            <a:off x="6801661" y="3850818"/>
            <a:ext cx="3137388" cy="2679771"/>
            <a:chOff x="6801661" y="3850818"/>
            <a:chExt cx="3137388" cy="2679771"/>
          </a:xfrm>
        </p:grpSpPr>
        <p:pic>
          <p:nvPicPr>
            <p:cNvPr id="1040" name="Picture 16" descr="Logos and Assets - Apache Solr">
              <a:extLst>
                <a:ext uri="{FF2B5EF4-FFF2-40B4-BE49-F238E27FC236}">
                  <a16:creationId xmlns:a16="http://schemas.microsoft.com/office/drawing/2014/main" id="{F5E2E418-3C6C-4627-9328-D8500A19CC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0372" y="4446412"/>
              <a:ext cx="1025136" cy="518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7451FD45-57C8-4CD1-94E9-31CFA2E9F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6102" t="14632" r="15059" b="17430"/>
            <a:stretch/>
          </p:blipFill>
          <p:spPr>
            <a:xfrm>
              <a:off x="7413390" y="5297079"/>
              <a:ext cx="1204403" cy="702383"/>
            </a:xfrm>
            <a:prstGeom prst="rect">
              <a:avLst/>
            </a:prstGeom>
          </p:spPr>
        </p:pic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0C1FB29E-56B0-4ED4-BE9E-58C15A89A351}"/>
                </a:ext>
              </a:extLst>
            </p:cNvPr>
            <p:cNvSpPr/>
            <p:nvPr/>
          </p:nvSpPr>
          <p:spPr>
            <a:xfrm>
              <a:off x="7295968" y="4257289"/>
              <a:ext cx="1374261" cy="2273300"/>
            </a:xfrm>
            <a:prstGeom prst="roundRect">
              <a:avLst/>
            </a:prstGeom>
            <a:noFill/>
            <a:ln>
              <a:solidFill>
                <a:srgbClr val="374D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06DADB73-9843-4FF5-829D-8345CF1ABE51}"/>
                </a:ext>
              </a:extLst>
            </p:cNvPr>
            <p:cNvCxnSpPr>
              <a:cxnSpLocks/>
              <a:stCxn id="60" idx="3"/>
              <a:endCxn id="61" idx="1"/>
            </p:cNvCxnSpPr>
            <p:nvPr/>
          </p:nvCxnSpPr>
          <p:spPr>
            <a:xfrm flipV="1">
              <a:off x="8670229" y="3850818"/>
              <a:ext cx="1268820" cy="1543121"/>
            </a:xfrm>
            <a:prstGeom prst="bentConnector3">
              <a:avLst>
                <a:gd name="adj1" fmla="val 28480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 Placeholder 3">
              <a:extLst>
                <a:ext uri="{FF2B5EF4-FFF2-40B4-BE49-F238E27FC236}">
                  <a16:creationId xmlns:a16="http://schemas.microsoft.com/office/drawing/2014/main" id="{8B270CD8-9051-443D-9391-C621D7F22D9B}"/>
                </a:ext>
              </a:extLst>
            </p:cNvPr>
            <p:cNvSpPr txBox="1">
              <a:spLocks/>
            </p:cNvSpPr>
            <p:nvPr/>
          </p:nvSpPr>
          <p:spPr>
            <a:xfrm>
              <a:off x="6801661" y="3905135"/>
              <a:ext cx="759824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400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DB65B5A-F445-4F39-BC4F-0F5376D40950}"/>
                </a:ext>
              </a:extLst>
            </p:cNvPr>
            <p:cNvSpPr txBox="1"/>
            <p:nvPr/>
          </p:nvSpPr>
          <p:spPr>
            <a:xfrm>
              <a:off x="7356627" y="3991108"/>
              <a:ext cx="13926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40C38EF-29F6-422B-AC93-F4FC968E60D9}"/>
              </a:ext>
            </a:extLst>
          </p:cNvPr>
          <p:cNvGrpSpPr/>
          <p:nvPr/>
        </p:nvGrpSpPr>
        <p:grpSpPr>
          <a:xfrm>
            <a:off x="625281" y="2306811"/>
            <a:ext cx="2042281" cy="3203667"/>
            <a:chOff x="625281" y="2306811"/>
            <a:chExt cx="2042281" cy="3203667"/>
          </a:xfrm>
        </p:grpSpPr>
        <p:pic>
          <p:nvPicPr>
            <p:cNvPr id="1026" name="Picture 2" descr="Amazon Web Services (AWS) | Brands of the World™ | Download vector logos  and logotypes">
              <a:extLst>
                <a:ext uri="{FF2B5EF4-FFF2-40B4-BE49-F238E27FC236}">
                  <a16:creationId xmlns:a16="http://schemas.microsoft.com/office/drawing/2014/main" id="{AD942980-DA2E-413A-8447-5C5F30F20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3187" y="3386474"/>
              <a:ext cx="928688" cy="928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573E08F-08BD-4163-91EA-CF59AD58E666}"/>
                </a:ext>
              </a:extLst>
            </p:cNvPr>
            <p:cNvSpPr/>
            <p:nvPr/>
          </p:nvSpPr>
          <p:spPr>
            <a:xfrm>
              <a:off x="1056328" y="2714168"/>
              <a:ext cx="1164818" cy="2273300"/>
            </a:xfrm>
            <a:prstGeom prst="roundRect">
              <a:avLst/>
            </a:prstGeom>
            <a:noFill/>
            <a:ln>
              <a:solidFill>
                <a:srgbClr val="374D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Text Placeholder 3">
              <a:extLst>
                <a:ext uri="{FF2B5EF4-FFF2-40B4-BE49-F238E27FC236}">
                  <a16:creationId xmlns:a16="http://schemas.microsoft.com/office/drawing/2014/main" id="{C3B9344F-A9C5-4032-AA69-42C7F4CE505B}"/>
                </a:ext>
              </a:extLst>
            </p:cNvPr>
            <p:cNvSpPr txBox="1">
              <a:spLocks/>
            </p:cNvSpPr>
            <p:nvPr/>
          </p:nvSpPr>
          <p:spPr>
            <a:xfrm>
              <a:off x="625281" y="2306811"/>
              <a:ext cx="759824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400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6CC8CB2-1A5B-407F-BAF6-57D58B5EB900}"/>
                </a:ext>
              </a:extLst>
            </p:cNvPr>
            <p:cNvSpPr txBox="1"/>
            <p:nvPr/>
          </p:nvSpPr>
          <p:spPr>
            <a:xfrm>
              <a:off x="1151407" y="2378528"/>
              <a:ext cx="1089207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6E8D722-3B63-40C9-928B-B3B3277208CD}"/>
                </a:ext>
              </a:extLst>
            </p:cNvPr>
            <p:cNvCxnSpPr>
              <a:stCxn id="41" idx="3"/>
              <a:endCxn id="54" idx="1"/>
            </p:cNvCxnSpPr>
            <p:nvPr/>
          </p:nvCxnSpPr>
          <p:spPr>
            <a:xfrm>
              <a:off x="2221146" y="3850818"/>
              <a:ext cx="446416" cy="0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255A1DA-BD64-4182-8F54-8A7CAC9EFFC9}"/>
                </a:ext>
              </a:extLst>
            </p:cNvPr>
            <p:cNvSpPr txBox="1"/>
            <p:nvPr/>
          </p:nvSpPr>
          <p:spPr>
            <a:xfrm>
              <a:off x="849474" y="5079591"/>
              <a:ext cx="1536700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PDF documents stored in cloud</a:t>
              </a:r>
            </a:p>
          </p:txBody>
        </p:sp>
      </p:grp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A8538533-6D62-4BC6-B7C7-933BEC5DDEC4}"/>
              </a:ext>
            </a:extLst>
          </p:cNvPr>
          <p:cNvSpPr/>
          <p:nvPr/>
        </p:nvSpPr>
        <p:spPr>
          <a:xfrm>
            <a:off x="747134" y="1266175"/>
            <a:ext cx="3553281" cy="5409614"/>
          </a:xfrm>
          <a:prstGeom prst="roundRect">
            <a:avLst/>
          </a:prstGeom>
          <a:noFill/>
          <a:ln w="57150">
            <a:solidFill>
              <a:srgbClr val="4A6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8100">
                <a:solidFill>
                  <a:schemeClr val="tx1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2C79549-BF85-4C74-B474-0FF4E74BB3D7}"/>
              </a:ext>
            </a:extLst>
          </p:cNvPr>
          <p:cNvSpPr/>
          <p:nvPr/>
        </p:nvSpPr>
        <p:spPr>
          <a:xfrm>
            <a:off x="5036818" y="1257884"/>
            <a:ext cx="4141883" cy="5409614"/>
          </a:xfrm>
          <a:prstGeom prst="roundRect">
            <a:avLst/>
          </a:prstGeom>
          <a:noFill/>
          <a:ln w="57150">
            <a:solidFill>
              <a:srgbClr val="0096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8100">
                <a:solidFill>
                  <a:schemeClr val="tx1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35943EC1-1769-4782-8273-3AE93C86CB12}"/>
              </a:ext>
            </a:extLst>
          </p:cNvPr>
          <p:cNvSpPr/>
          <p:nvPr/>
        </p:nvSpPr>
        <p:spPr>
          <a:xfrm>
            <a:off x="9754887" y="1299413"/>
            <a:ext cx="1705760" cy="5409614"/>
          </a:xfrm>
          <a:prstGeom prst="roundRect">
            <a:avLst/>
          </a:prstGeom>
          <a:noFill/>
          <a:ln w="57150">
            <a:solidFill>
              <a:srgbClr val="297F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38100">
                <a:solidFill>
                  <a:schemeClr val="tx1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ECD4F8C-106B-40B3-9C90-14799316A40B}"/>
              </a:ext>
            </a:extLst>
          </p:cNvPr>
          <p:cNvGrpSpPr/>
          <p:nvPr/>
        </p:nvGrpSpPr>
        <p:grpSpPr>
          <a:xfrm>
            <a:off x="2259475" y="2283491"/>
            <a:ext cx="2986604" cy="3658301"/>
            <a:chOff x="2259475" y="2283491"/>
            <a:chExt cx="2986604" cy="3658301"/>
          </a:xfrm>
        </p:grpSpPr>
        <p:pic>
          <p:nvPicPr>
            <p:cNvPr id="1028" name="Picture 4" descr="Optical Character Recognition (OCR) for Low Resource languages with  Tesseract version. | by Isuri Anuradha | Medium">
              <a:extLst>
                <a:ext uri="{FF2B5EF4-FFF2-40B4-BE49-F238E27FC236}">
                  <a16:creationId xmlns:a16="http://schemas.microsoft.com/office/drawing/2014/main" id="{3ECF03C6-2C20-4A36-BF7F-AD02271B1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5437" y="3454110"/>
              <a:ext cx="1220639" cy="793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0C907831-0240-421D-854D-63B15C910C45}"/>
                </a:ext>
              </a:extLst>
            </p:cNvPr>
            <p:cNvSpPr/>
            <p:nvPr/>
          </p:nvSpPr>
          <p:spPr>
            <a:xfrm>
              <a:off x="2667562" y="2714168"/>
              <a:ext cx="1374261" cy="2273300"/>
            </a:xfrm>
            <a:prstGeom prst="roundRect">
              <a:avLst/>
            </a:prstGeom>
            <a:noFill/>
            <a:ln>
              <a:solidFill>
                <a:srgbClr val="374D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Text Placeholder 3">
              <a:extLst>
                <a:ext uri="{FF2B5EF4-FFF2-40B4-BE49-F238E27FC236}">
                  <a16:creationId xmlns:a16="http://schemas.microsoft.com/office/drawing/2014/main" id="{68A4A14B-EE6C-4F95-828F-BC5DAABA2A23}"/>
                </a:ext>
              </a:extLst>
            </p:cNvPr>
            <p:cNvSpPr txBox="1">
              <a:spLocks/>
            </p:cNvSpPr>
            <p:nvPr/>
          </p:nvSpPr>
          <p:spPr>
            <a:xfrm>
              <a:off x="2259475" y="2283491"/>
              <a:ext cx="759824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400" b="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8353E75-3AD5-4D7A-9D28-DCFD90DA0F95}"/>
                </a:ext>
              </a:extLst>
            </p:cNvPr>
            <p:cNvSpPr txBox="1"/>
            <p:nvPr/>
          </p:nvSpPr>
          <p:spPr>
            <a:xfrm>
              <a:off x="2788862" y="2378528"/>
              <a:ext cx="1089207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OCR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6D0E566A-4A26-41E5-AB46-7805D67C1DBB}"/>
                </a:ext>
              </a:extLst>
            </p:cNvPr>
            <p:cNvCxnSpPr>
              <a:stCxn id="54" idx="3"/>
              <a:endCxn id="55" idx="1"/>
            </p:cNvCxnSpPr>
            <p:nvPr/>
          </p:nvCxnSpPr>
          <p:spPr>
            <a:xfrm>
              <a:off x="4041823" y="3850818"/>
              <a:ext cx="1204256" cy="0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755B189-3C81-4D00-908C-FF1246CB2154}"/>
                </a:ext>
              </a:extLst>
            </p:cNvPr>
            <p:cNvSpPr txBox="1"/>
            <p:nvPr/>
          </p:nvSpPr>
          <p:spPr>
            <a:xfrm>
              <a:off x="2627406" y="5080018"/>
              <a:ext cx="1536700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Optical Character Recognition done to convert pdf to readable text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AE9F338-A835-402F-98E6-C5579E1BC458}"/>
              </a:ext>
            </a:extLst>
          </p:cNvPr>
          <p:cNvGrpSpPr/>
          <p:nvPr/>
        </p:nvGrpSpPr>
        <p:grpSpPr>
          <a:xfrm>
            <a:off x="4911794" y="2216366"/>
            <a:ext cx="2423082" cy="3725426"/>
            <a:chOff x="4911794" y="2216366"/>
            <a:chExt cx="2423082" cy="3725426"/>
          </a:xfrm>
        </p:grpSpPr>
        <p:pic>
          <p:nvPicPr>
            <p:cNvPr id="1030" name="Picture 6" descr="Check Out Neo4j&amp;#39;s New Logo - Neo4j Graph Database Platform">
              <a:extLst>
                <a:ext uri="{FF2B5EF4-FFF2-40B4-BE49-F238E27FC236}">
                  <a16:creationId xmlns:a16="http://schemas.microsoft.com/office/drawing/2014/main" id="{EBFE5ECB-0ECD-4033-82EB-41660D055C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33" t="27446" r="21000" b="28998"/>
            <a:stretch/>
          </p:blipFill>
          <p:spPr bwMode="auto">
            <a:xfrm>
              <a:off x="5283127" y="3535028"/>
              <a:ext cx="1300164" cy="509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A3E8010-2B4F-4291-BA66-136CC7CD6409}"/>
                </a:ext>
              </a:extLst>
            </p:cNvPr>
            <p:cNvSpPr/>
            <p:nvPr/>
          </p:nvSpPr>
          <p:spPr>
            <a:xfrm>
              <a:off x="5246079" y="2714168"/>
              <a:ext cx="1374261" cy="2273300"/>
            </a:xfrm>
            <a:prstGeom prst="roundRect">
              <a:avLst/>
            </a:prstGeom>
            <a:noFill/>
            <a:ln>
              <a:solidFill>
                <a:srgbClr val="374D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FFD6CE32-7156-4211-B7A4-BD58F7F8899A}"/>
                </a:ext>
              </a:extLst>
            </p:cNvPr>
            <p:cNvCxnSpPr>
              <a:cxnSpLocks/>
              <a:stCxn id="55" idx="3"/>
              <a:endCxn id="59" idx="1"/>
            </p:cNvCxnSpPr>
            <p:nvPr/>
          </p:nvCxnSpPr>
          <p:spPr>
            <a:xfrm flipV="1">
              <a:off x="6620340" y="2678652"/>
              <a:ext cx="714536" cy="1172166"/>
            </a:xfrm>
            <a:prstGeom prst="bentConnector3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 Placeholder 3">
              <a:extLst>
                <a:ext uri="{FF2B5EF4-FFF2-40B4-BE49-F238E27FC236}">
                  <a16:creationId xmlns:a16="http://schemas.microsoft.com/office/drawing/2014/main" id="{47353EB7-60F6-463D-A3DD-BCB71A855CAF}"/>
                </a:ext>
              </a:extLst>
            </p:cNvPr>
            <p:cNvSpPr txBox="1">
              <a:spLocks/>
            </p:cNvSpPr>
            <p:nvPr/>
          </p:nvSpPr>
          <p:spPr>
            <a:xfrm>
              <a:off x="4911794" y="2283491"/>
              <a:ext cx="759824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400" b="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5CBA7501-79B5-48B1-84D8-B9993EC37BFD}"/>
                </a:ext>
              </a:extLst>
            </p:cNvPr>
            <p:cNvCxnSpPr>
              <a:cxnSpLocks/>
              <a:stCxn id="55" idx="3"/>
              <a:endCxn id="60" idx="1"/>
            </p:cNvCxnSpPr>
            <p:nvPr/>
          </p:nvCxnSpPr>
          <p:spPr>
            <a:xfrm>
              <a:off x="6620340" y="3850818"/>
              <a:ext cx="675628" cy="1543121"/>
            </a:xfrm>
            <a:prstGeom prst="bentConnector3">
              <a:avLst>
                <a:gd name="adj1" fmla="val 52585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537FEC0-5B79-468C-91AB-8519FA3C03A8}"/>
                </a:ext>
              </a:extLst>
            </p:cNvPr>
            <p:cNvSpPr txBox="1"/>
            <p:nvPr/>
          </p:nvSpPr>
          <p:spPr>
            <a:xfrm>
              <a:off x="5255120" y="2216366"/>
              <a:ext cx="13926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 </a:t>
              </a:r>
            </a:p>
            <a:p>
              <a:pPr algn="ctr"/>
              <a:r>
                <a:rPr lang="en-US" sz="16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EA61166-7E84-4749-B051-3479343BA28E}"/>
                </a:ext>
              </a:extLst>
            </p:cNvPr>
            <p:cNvSpPr txBox="1"/>
            <p:nvPr/>
          </p:nvSpPr>
          <p:spPr>
            <a:xfrm>
              <a:off x="5183082" y="5080018"/>
              <a:ext cx="1536700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Documents broken down to sections and fed into a graph database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1740999D-9A7F-4C67-B94B-FCCA692F3522}"/>
              </a:ext>
            </a:extLst>
          </p:cNvPr>
          <p:cNvGrpSpPr/>
          <p:nvPr/>
        </p:nvGrpSpPr>
        <p:grpSpPr>
          <a:xfrm>
            <a:off x="9658304" y="2283491"/>
            <a:ext cx="1772751" cy="3813705"/>
            <a:chOff x="9658304" y="2283491"/>
            <a:chExt cx="1772751" cy="3813705"/>
          </a:xfrm>
        </p:grpSpPr>
        <p:pic>
          <p:nvPicPr>
            <p:cNvPr id="1060" name="Picture 36" descr="Angular Logo PNG Transparent (1) – Brands Logos">
              <a:extLst>
                <a:ext uri="{FF2B5EF4-FFF2-40B4-BE49-F238E27FC236}">
                  <a16:creationId xmlns:a16="http://schemas.microsoft.com/office/drawing/2014/main" id="{FD0D4CCA-C5A3-49B6-A926-948B09242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8216" y="3219594"/>
              <a:ext cx="1175925" cy="319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2" name="Picture 38" descr="Icon React Js Logo, HD Png Download , Transparent Png Image - PNGitem">
              <a:extLst>
                <a:ext uri="{FF2B5EF4-FFF2-40B4-BE49-F238E27FC236}">
                  <a16:creationId xmlns:a16="http://schemas.microsoft.com/office/drawing/2014/main" id="{5239986C-C9DE-451B-82C6-92D124FAAB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753" b="93513" l="10000" r="90000">
                          <a14:foregroundMark x1="31395" y1="9058" x2="31395" y2="9058"/>
                          <a14:foregroundMark x1="66047" y1="5753" x2="66047" y2="5753"/>
                          <a14:foregroundMark x1="35116" y1="6242" x2="35116" y2="6242"/>
                          <a14:foregroundMark x1="35116" y1="6242" x2="35116" y2="5753"/>
                          <a14:foregroundMark x1="35116" y1="5753" x2="35116" y2="5753"/>
                          <a14:foregroundMark x1="51860" y1="42717" x2="51860" y2="42717"/>
                          <a14:foregroundMark x1="34070" y1="87760" x2="34070" y2="87760"/>
                          <a14:foregroundMark x1="39419" y1="88250" x2="39419" y2="88250"/>
                          <a14:foregroundMark x1="55581" y1="88862" x2="55581" y2="88862"/>
                          <a14:foregroundMark x1="59884" y1="89106" x2="59884" y2="89106"/>
                          <a14:foregroundMark x1="71628" y1="86291" x2="71628" y2="86291"/>
                          <a14:foregroundMark x1="33837" y1="93513" x2="33837" y2="935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4769" y="3794256"/>
              <a:ext cx="862817" cy="819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26BB6F00-0FE4-46B7-9752-9D35B58BAB31}"/>
                </a:ext>
              </a:extLst>
            </p:cNvPr>
            <p:cNvSpPr/>
            <p:nvPr/>
          </p:nvSpPr>
          <p:spPr>
            <a:xfrm>
              <a:off x="9939049" y="2714168"/>
              <a:ext cx="1374261" cy="2273300"/>
            </a:xfrm>
            <a:prstGeom prst="roundRect">
              <a:avLst/>
            </a:prstGeom>
            <a:noFill/>
            <a:ln>
              <a:solidFill>
                <a:srgbClr val="374D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Text Placeholder 3">
              <a:extLst>
                <a:ext uri="{FF2B5EF4-FFF2-40B4-BE49-F238E27FC236}">
                  <a16:creationId xmlns:a16="http://schemas.microsoft.com/office/drawing/2014/main" id="{2F9028F0-ABBB-47C1-9C87-9FCE24B4C012}"/>
                </a:ext>
              </a:extLst>
            </p:cNvPr>
            <p:cNvSpPr txBox="1">
              <a:spLocks/>
            </p:cNvSpPr>
            <p:nvPr/>
          </p:nvSpPr>
          <p:spPr>
            <a:xfrm>
              <a:off x="9658304" y="2283491"/>
              <a:ext cx="759824" cy="369332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2400" b="0" dirty="0">
                  <a:solidFill>
                    <a:srgbClr val="297F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30FE994-144A-4C45-8B1C-26DE9A2D6880}"/>
                </a:ext>
              </a:extLst>
            </p:cNvPr>
            <p:cNvSpPr txBox="1"/>
            <p:nvPr/>
          </p:nvSpPr>
          <p:spPr>
            <a:xfrm>
              <a:off x="9971167" y="2378528"/>
              <a:ext cx="13926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297FD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Website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E600D9B-4659-4D00-8FA9-65938FA15158}"/>
                </a:ext>
              </a:extLst>
            </p:cNvPr>
            <p:cNvSpPr txBox="1"/>
            <p:nvPr/>
          </p:nvSpPr>
          <p:spPr>
            <a:xfrm>
              <a:off x="9894355" y="5019978"/>
              <a:ext cx="1536700" cy="107721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Search results from Chatbot / Traditional Search showcased on a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3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E639D0-BAAD-4F58-9B6D-AB70135305F1}"/>
              </a:ext>
            </a:extLst>
          </p:cNvPr>
          <p:cNvSpPr txBox="1"/>
          <p:nvPr/>
        </p:nvSpPr>
        <p:spPr>
          <a:xfrm>
            <a:off x="396852" y="283882"/>
            <a:ext cx="985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Science Process Flow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DF63C4-534B-4564-934A-D4B84577C0D5}"/>
              </a:ext>
            </a:extLst>
          </p:cNvPr>
          <p:cNvSpPr/>
          <p:nvPr/>
        </p:nvSpPr>
        <p:spPr>
          <a:xfrm>
            <a:off x="4198255" y="1513173"/>
            <a:ext cx="3915359" cy="3915359"/>
          </a:xfrm>
          <a:prstGeom prst="ellipse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129">
            <a:extLst>
              <a:ext uri="{FF2B5EF4-FFF2-40B4-BE49-F238E27FC236}">
                <a16:creationId xmlns:a16="http://schemas.microsoft.com/office/drawing/2014/main" id="{7A00515C-5BC7-499B-B5E1-D54B94A44A83}"/>
              </a:ext>
            </a:extLst>
          </p:cNvPr>
          <p:cNvGrpSpPr>
            <a:grpSpLocks noChangeAspect="1"/>
          </p:cNvGrpSpPr>
          <p:nvPr/>
        </p:nvGrpSpPr>
        <p:grpSpPr>
          <a:xfrm>
            <a:off x="3698035" y="2908349"/>
            <a:ext cx="1124065" cy="1125007"/>
            <a:chOff x="2779491" y="2517212"/>
            <a:chExt cx="648499" cy="64904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B4C9E4D-02C1-4E22-A0C1-A05AC3C3B6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A7264E0-8C19-4EA2-903F-842CD98801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67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130">
            <a:extLst>
              <a:ext uri="{FF2B5EF4-FFF2-40B4-BE49-F238E27FC236}">
                <a16:creationId xmlns:a16="http://schemas.microsoft.com/office/drawing/2014/main" id="{E6D4E40A-98BB-4445-A016-FD18DA71F0AA}"/>
              </a:ext>
            </a:extLst>
          </p:cNvPr>
          <p:cNvGrpSpPr>
            <a:grpSpLocks noChangeAspect="1"/>
          </p:cNvGrpSpPr>
          <p:nvPr/>
        </p:nvGrpSpPr>
        <p:grpSpPr>
          <a:xfrm>
            <a:off x="4417394" y="4522324"/>
            <a:ext cx="1124065" cy="1125007"/>
            <a:chOff x="3287425" y="3613920"/>
            <a:chExt cx="648499" cy="64904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9FDBA2C-E673-44D5-9874-2F7C446F0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ADCA57B-12A2-4B35-8868-8F39D37495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33">
            <a:extLst>
              <a:ext uri="{FF2B5EF4-FFF2-40B4-BE49-F238E27FC236}">
                <a16:creationId xmlns:a16="http://schemas.microsoft.com/office/drawing/2014/main" id="{B1F47272-FA5F-4283-BD5A-F39DE881110B}"/>
              </a:ext>
            </a:extLst>
          </p:cNvPr>
          <p:cNvGrpSpPr>
            <a:grpSpLocks noChangeAspect="1"/>
          </p:cNvGrpSpPr>
          <p:nvPr/>
        </p:nvGrpSpPr>
        <p:grpSpPr>
          <a:xfrm>
            <a:off x="6847218" y="1499626"/>
            <a:ext cx="1124065" cy="1125007"/>
            <a:chOff x="5249342" y="1406453"/>
            <a:chExt cx="648499" cy="64904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08A5C4C-0FD3-4592-89CB-696C22207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24F0B0F-03CD-4826-AC10-6CC1EBE82C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32">
            <a:extLst>
              <a:ext uri="{FF2B5EF4-FFF2-40B4-BE49-F238E27FC236}">
                <a16:creationId xmlns:a16="http://schemas.microsoft.com/office/drawing/2014/main" id="{7130749D-1A80-4DB6-83CF-371B2C740F69}"/>
              </a:ext>
            </a:extLst>
          </p:cNvPr>
          <p:cNvGrpSpPr>
            <a:grpSpLocks noChangeAspect="1"/>
          </p:cNvGrpSpPr>
          <p:nvPr/>
        </p:nvGrpSpPr>
        <p:grpSpPr>
          <a:xfrm>
            <a:off x="7461693" y="2908349"/>
            <a:ext cx="1124065" cy="1125007"/>
            <a:chOff x="5716010" y="2517212"/>
            <a:chExt cx="648499" cy="64904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1DB1BFE-5476-41C3-8BF2-75B1189CC8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16010" y="2517212"/>
              <a:ext cx="648499" cy="64904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0DA291-F4C0-4EE8-9D4D-089B0775A0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0837" y="2592102"/>
              <a:ext cx="498845" cy="499263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31">
            <a:extLst>
              <a:ext uri="{FF2B5EF4-FFF2-40B4-BE49-F238E27FC236}">
                <a16:creationId xmlns:a16="http://schemas.microsoft.com/office/drawing/2014/main" id="{11DB3382-EA7E-4C3A-AB7A-28F681A14ED2}"/>
              </a:ext>
            </a:extLst>
          </p:cNvPr>
          <p:cNvGrpSpPr>
            <a:grpSpLocks noChangeAspect="1"/>
          </p:cNvGrpSpPr>
          <p:nvPr/>
        </p:nvGrpSpPr>
        <p:grpSpPr>
          <a:xfrm>
            <a:off x="6847218" y="4522324"/>
            <a:ext cx="1124065" cy="1125007"/>
            <a:chOff x="5244691" y="3613920"/>
            <a:chExt cx="648499" cy="64904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8C1ABD3-CAE6-4F22-9B98-01D1E9863B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4691" y="3613920"/>
              <a:ext cx="648499" cy="64904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0D999EB-76A8-4A2B-99EB-3BA59339EE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9518" y="3688810"/>
              <a:ext cx="498845" cy="49926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134">
            <a:extLst>
              <a:ext uri="{FF2B5EF4-FFF2-40B4-BE49-F238E27FC236}">
                <a16:creationId xmlns:a16="http://schemas.microsoft.com/office/drawing/2014/main" id="{AB3CEEBB-DAFA-4152-9CF6-528C29122EA5}"/>
              </a:ext>
            </a:extLst>
          </p:cNvPr>
          <p:cNvGrpSpPr>
            <a:grpSpLocks noChangeAspect="1"/>
          </p:cNvGrpSpPr>
          <p:nvPr/>
        </p:nvGrpSpPr>
        <p:grpSpPr>
          <a:xfrm>
            <a:off x="4340585" y="1514866"/>
            <a:ext cx="1124065" cy="1125007"/>
            <a:chOff x="3287425" y="1417883"/>
            <a:chExt cx="648499" cy="64904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402A554-F1D0-4219-8A8A-0B19913BFF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3B00819-3BA2-487B-B522-880C4C1DF5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59">
            <a:extLst>
              <a:ext uri="{FF2B5EF4-FFF2-40B4-BE49-F238E27FC236}">
                <a16:creationId xmlns:a16="http://schemas.microsoft.com/office/drawing/2014/main" id="{E4F186DC-4829-4410-8147-DC84AEAE7EB5}"/>
              </a:ext>
            </a:extLst>
          </p:cNvPr>
          <p:cNvGrpSpPr/>
          <p:nvPr/>
        </p:nvGrpSpPr>
        <p:grpSpPr>
          <a:xfrm>
            <a:off x="8113614" y="4650474"/>
            <a:ext cx="3034927" cy="740645"/>
            <a:chOff x="7154104" y="3206176"/>
            <a:chExt cx="2276195" cy="55548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815367-DA30-4FA7-8BC1-53774ACA6813}"/>
                </a:ext>
              </a:extLst>
            </p:cNvPr>
            <p:cNvSpPr txBox="1"/>
            <p:nvPr/>
          </p:nvSpPr>
          <p:spPr>
            <a:xfrm>
              <a:off x="7154105" y="3453979"/>
              <a:ext cx="2276194" cy="3076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Models are of three main types:</a:t>
              </a:r>
              <a:b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Heuristics-based, Statistical or AI/ML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5716327-71DB-42E3-9897-825E9E6ACCA2}"/>
                </a:ext>
              </a:extLst>
            </p:cNvPr>
            <p:cNvSpPr/>
            <p:nvPr/>
          </p:nvSpPr>
          <p:spPr>
            <a:xfrm>
              <a:off x="7154104" y="3206176"/>
              <a:ext cx="1671130" cy="21549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 Machine Learning</a:t>
              </a:r>
            </a:p>
          </p:txBody>
        </p:sp>
      </p:grpSp>
      <p:grpSp>
        <p:nvGrpSpPr>
          <p:cNvPr id="27" name="Group 58">
            <a:extLst>
              <a:ext uri="{FF2B5EF4-FFF2-40B4-BE49-F238E27FC236}">
                <a16:creationId xmlns:a16="http://schemas.microsoft.com/office/drawing/2014/main" id="{72D88F5B-A07C-4B25-9BB6-D0C1A343E02F}"/>
              </a:ext>
            </a:extLst>
          </p:cNvPr>
          <p:cNvGrpSpPr/>
          <p:nvPr/>
        </p:nvGrpSpPr>
        <p:grpSpPr>
          <a:xfrm>
            <a:off x="8113614" y="1417640"/>
            <a:ext cx="3034927" cy="740645"/>
            <a:chOff x="7174424" y="1352592"/>
            <a:chExt cx="2276195" cy="55548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59402C-7424-4871-81A4-589933CC1ED7}"/>
                </a:ext>
              </a:extLst>
            </p:cNvPr>
            <p:cNvSpPr txBox="1"/>
            <p:nvPr/>
          </p:nvSpPr>
          <p:spPr>
            <a:xfrm>
              <a:off x="7174424" y="1600395"/>
              <a:ext cx="2276195" cy="3076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Science is experimental. Fail fast and build faster to maximize profit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38164B-0D58-46B5-8BB6-3B3E0228ACA4}"/>
                </a:ext>
              </a:extLst>
            </p:cNvPr>
            <p:cNvSpPr/>
            <p:nvPr/>
          </p:nvSpPr>
          <p:spPr>
            <a:xfrm>
              <a:off x="7174424" y="1352592"/>
              <a:ext cx="1506951" cy="21549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 Impact Analysis</a:t>
              </a:r>
            </a:p>
          </p:txBody>
        </p:sp>
      </p:grpSp>
      <p:grpSp>
        <p:nvGrpSpPr>
          <p:cNvPr id="30" name="Group 56">
            <a:extLst>
              <a:ext uri="{FF2B5EF4-FFF2-40B4-BE49-F238E27FC236}">
                <a16:creationId xmlns:a16="http://schemas.microsoft.com/office/drawing/2014/main" id="{2808E688-581E-4298-8FD4-FF13FEF9BCC5}"/>
              </a:ext>
            </a:extLst>
          </p:cNvPr>
          <p:cNvGrpSpPr/>
          <p:nvPr/>
        </p:nvGrpSpPr>
        <p:grpSpPr>
          <a:xfrm>
            <a:off x="1173678" y="1476356"/>
            <a:ext cx="3034928" cy="752294"/>
            <a:chOff x="-296509" y="1363501"/>
            <a:chExt cx="2276196" cy="3368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1884C1-7188-4AFD-BC9A-5E93573AE6CE}"/>
                </a:ext>
              </a:extLst>
            </p:cNvPr>
            <p:cNvSpPr txBox="1"/>
            <p:nvPr/>
          </p:nvSpPr>
          <p:spPr>
            <a:xfrm>
              <a:off x="-296509" y="1516651"/>
              <a:ext cx="2276196" cy="1836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Bring data from data silos to data warehouses (ETL)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373627F-FEC7-46B8-866C-8FFF85BDA24F}"/>
                </a:ext>
              </a:extLst>
            </p:cNvPr>
            <p:cNvSpPr/>
            <p:nvPr/>
          </p:nvSpPr>
          <p:spPr>
            <a:xfrm>
              <a:off x="-256984" y="1363501"/>
              <a:ext cx="2236671" cy="13191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Get Data from Data Silos</a:t>
              </a:r>
            </a:p>
          </p:txBody>
        </p:sp>
      </p:grpSp>
      <p:grpSp>
        <p:nvGrpSpPr>
          <p:cNvPr id="33" name="Group 56">
            <a:extLst>
              <a:ext uri="{FF2B5EF4-FFF2-40B4-BE49-F238E27FC236}">
                <a16:creationId xmlns:a16="http://schemas.microsoft.com/office/drawing/2014/main" id="{D560C0F0-F617-4CDA-9955-F0786E570C2D}"/>
              </a:ext>
            </a:extLst>
          </p:cNvPr>
          <p:cNvGrpSpPr/>
          <p:nvPr/>
        </p:nvGrpSpPr>
        <p:grpSpPr>
          <a:xfrm>
            <a:off x="1034524" y="4650471"/>
            <a:ext cx="3174083" cy="740645"/>
            <a:chOff x="-296510" y="1363501"/>
            <a:chExt cx="2276197" cy="55548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E0588A-D18A-489D-BC71-A388C675CAD7}"/>
                </a:ext>
              </a:extLst>
            </p:cNvPr>
            <p:cNvSpPr txBox="1"/>
            <p:nvPr/>
          </p:nvSpPr>
          <p:spPr>
            <a:xfrm>
              <a:off x="-296510" y="1611304"/>
              <a:ext cx="2276196" cy="3076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Orchestrate and build pipelines to automate the process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6F48ED-68B2-4E3E-BBEC-F67AC389B327}"/>
                </a:ext>
              </a:extLst>
            </p:cNvPr>
            <p:cNvSpPr/>
            <p:nvPr/>
          </p:nvSpPr>
          <p:spPr>
            <a:xfrm>
              <a:off x="427801" y="1363501"/>
              <a:ext cx="1551886" cy="21549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 Data Engineering</a:t>
              </a:r>
            </a:p>
          </p:txBody>
        </p:sp>
      </p:grpSp>
      <p:grpSp>
        <p:nvGrpSpPr>
          <p:cNvPr id="36" name="Group 58">
            <a:extLst>
              <a:ext uri="{FF2B5EF4-FFF2-40B4-BE49-F238E27FC236}">
                <a16:creationId xmlns:a16="http://schemas.microsoft.com/office/drawing/2014/main" id="{1BB53A49-53A9-4FFF-8037-BC3DE7A39215}"/>
              </a:ext>
            </a:extLst>
          </p:cNvPr>
          <p:cNvGrpSpPr/>
          <p:nvPr/>
        </p:nvGrpSpPr>
        <p:grpSpPr>
          <a:xfrm>
            <a:off x="8613834" y="2729221"/>
            <a:ext cx="3578166" cy="1222300"/>
            <a:chOff x="7174424" y="1352592"/>
            <a:chExt cx="2276195" cy="56381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7BA44A-7F4C-492F-AA2C-5DA598BF131F}"/>
                </a:ext>
              </a:extLst>
            </p:cNvPr>
            <p:cNvSpPr txBox="1"/>
            <p:nvPr/>
          </p:nvSpPr>
          <p:spPr>
            <a:xfrm>
              <a:off x="7174424" y="1632558"/>
              <a:ext cx="2276195" cy="283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Analytics is only helpful to the business if </a:t>
              </a:r>
              <a:b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helps them make money. Data Science is Business, Mathematics &amp; Technology.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0C7CD4F-2FBE-456E-808A-937EEF933F09}"/>
                </a:ext>
              </a:extLst>
            </p:cNvPr>
            <p:cNvSpPr/>
            <p:nvPr/>
          </p:nvSpPr>
          <p:spPr>
            <a:xfrm>
              <a:off x="7174424" y="1352592"/>
              <a:ext cx="1673370" cy="26506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867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Present to the </a:t>
              </a:r>
            </a:p>
            <a:p>
              <a:r>
                <a:rPr lang="en-US" sz="1867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Stakeholders</a:t>
              </a:r>
            </a:p>
          </p:txBody>
        </p:sp>
      </p:grpSp>
      <p:grpSp>
        <p:nvGrpSpPr>
          <p:cNvPr id="53" name="Group 57">
            <a:extLst>
              <a:ext uri="{FF2B5EF4-FFF2-40B4-BE49-F238E27FC236}">
                <a16:creationId xmlns:a16="http://schemas.microsoft.com/office/drawing/2014/main" id="{CBED4371-17A8-4101-9F5B-162EB3F5FD91}"/>
              </a:ext>
            </a:extLst>
          </p:cNvPr>
          <p:cNvGrpSpPr/>
          <p:nvPr/>
        </p:nvGrpSpPr>
        <p:grpSpPr>
          <a:xfrm>
            <a:off x="546902" y="2723273"/>
            <a:ext cx="2996119" cy="1214692"/>
            <a:chOff x="-267404" y="3168889"/>
            <a:chExt cx="2247089" cy="50223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9AB6AA-D694-44F6-B814-F53562FD6594}"/>
                </a:ext>
              </a:extLst>
            </p:cNvPr>
            <p:cNvSpPr txBox="1"/>
            <p:nvPr/>
          </p:nvSpPr>
          <p:spPr>
            <a:xfrm>
              <a:off x="-267404" y="3416692"/>
              <a:ext cx="2247089" cy="2544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1219170">
                <a:spcBef>
                  <a:spcPct val="20000"/>
                </a:spcBef>
                <a:defRPr/>
              </a:pP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business already does things </a:t>
              </a:r>
              <a:b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certain way. First, match the </a:t>
              </a:r>
              <a:b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333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to show business impact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0FFC3B-E6D4-4565-9A1E-F608C78317E0}"/>
                </a:ext>
              </a:extLst>
            </p:cNvPr>
            <p:cNvSpPr/>
            <p:nvPr/>
          </p:nvSpPr>
          <p:spPr>
            <a:xfrm>
              <a:off x="326588" y="3168889"/>
              <a:ext cx="1653097" cy="23759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Understand what </a:t>
              </a:r>
              <a:b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867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business does </a:t>
              </a:r>
            </a:p>
          </p:txBody>
        </p:sp>
      </p:grpSp>
      <p:pic>
        <p:nvPicPr>
          <p:cNvPr id="2050" name="Picture 2" descr="Download Google Cloud Platform (GCP) Logo in SVG Vector or PNG File Format  - Logo.wine">
            <a:extLst>
              <a:ext uri="{FF2B5EF4-FFF2-40B4-BE49-F238E27FC236}">
                <a16:creationId xmlns:a16="http://schemas.microsoft.com/office/drawing/2014/main" id="{949888C6-938E-42E7-9BD1-ABDA72AAB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39412" r="1225" b="39795"/>
          <a:stretch/>
        </p:blipFill>
        <p:spPr bwMode="auto">
          <a:xfrm>
            <a:off x="670946" y="5618778"/>
            <a:ext cx="1421884" cy="2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soft Azure Logo – Penthara Technologies">
            <a:extLst>
              <a:ext uri="{FF2B5EF4-FFF2-40B4-BE49-F238E27FC236}">
                <a16:creationId xmlns:a16="http://schemas.microsoft.com/office/drawing/2014/main" id="{CE893710-68C1-4A4A-8880-676EC465F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21980" r="1662" b="18563"/>
          <a:stretch/>
        </p:blipFill>
        <p:spPr bwMode="auto">
          <a:xfrm>
            <a:off x="2180201" y="5554909"/>
            <a:ext cx="1068852" cy="3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 Web Services (AWS) – Logos Download">
            <a:extLst>
              <a:ext uri="{FF2B5EF4-FFF2-40B4-BE49-F238E27FC236}">
                <a16:creationId xmlns:a16="http://schemas.microsoft.com/office/drawing/2014/main" id="{B45A40E9-C945-46CF-9ED7-2A31D9670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519" y="5523584"/>
            <a:ext cx="915066" cy="39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087F197-12A0-4DA1-9E08-955870C29CB3}"/>
              </a:ext>
            </a:extLst>
          </p:cNvPr>
          <p:cNvSpPr/>
          <p:nvPr/>
        </p:nvSpPr>
        <p:spPr>
          <a:xfrm flipV="1">
            <a:off x="591720" y="5968449"/>
            <a:ext cx="3793974" cy="438011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30D33BA-94D8-4030-B523-2096E45D42BB}"/>
              </a:ext>
            </a:extLst>
          </p:cNvPr>
          <p:cNvGrpSpPr/>
          <p:nvPr/>
        </p:nvGrpSpPr>
        <p:grpSpPr>
          <a:xfrm>
            <a:off x="8963848" y="4079009"/>
            <a:ext cx="1782765" cy="351080"/>
            <a:chOff x="8490945" y="4148023"/>
            <a:chExt cx="2225481" cy="478567"/>
          </a:xfrm>
        </p:grpSpPr>
        <p:pic>
          <p:nvPicPr>
            <p:cNvPr id="2056" name="Picture 8" descr="Tableau Logo for website - Sybyl">
              <a:extLst>
                <a:ext uri="{FF2B5EF4-FFF2-40B4-BE49-F238E27FC236}">
                  <a16:creationId xmlns:a16="http://schemas.microsoft.com/office/drawing/2014/main" id="{8C59D8ED-D6F1-4942-A417-2210EBC607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4" t="18394" r="838" b="24748"/>
            <a:stretch/>
          </p:blipFill>
          <p:spPr bwMode="auto">
            <a:xfrm>
              <a:off x="8490945" y="4148023"/>
              <a:ext cx="837379" cy="478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Power-BI-logo-2021 -">
              <a:extLst>
                <a:ext uri="{FF2B5EF4-FFF2-40B4-BE49-F238E27FC236}">
                  <a16:creationId xmlns:a16="http://schemas.microsoft.com/office/drawing/2014/main" id="{D1169AB3-ED1C-412A-A9D2-35BFDCC27D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16" t="226" r="28519" b="-538"/>
            <a:stretch/>
          </p:blipFill>
          <p:spPr bwMode="auto">
            <a:xfrm>
              <a:off x="9478284" y="4148023"/>
              <a:ext cx="464337" cy="478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Qlik Vector Logo | Free Download - (.SVG + .PNG) format - SeekVectorLogo.Com">
              <a:extLst>
                <a:ext uri="{FF2B5EF4-FFF2-40B4-BE49-F238E27FC236}">
                  <a16:creationId xmlns:a16="http://schemas.microsoft.com/office/drawing/2014/main" id="{806E88E9-5277-49C6-9D2A-5AE02B6BBB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" t="23130" r="1506" b="23970"/>
            <a:stretch/>
          </p:blipFill>
          <p:spPr bwMode="auto">
            <a:xfrm>
              <a:off x="10092581" y="4290282"/>
              <a:ext cx="623845" cy="188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8" name="Picture 20" descr="The Python Logo | Python Software Foundation">
            <a:extLst>
              <a:ext uri="{FF2B5EF4-FFF2-40B4-BE49-F238E27FC236}">
                <a16:creationId xmlns:a16="http://schemas.microsoft.com/office/drawing/2014/main" id="{5E59A780-2C89-45E0-8ED0-0810961DB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9537" r="11528" b="24716"/>
          <a:stretch/>
        </p:blipFill>
        <p:spPr bwMode="auto">
          <a:xfrm>
            <a:off x="8130235" y="5529346"/>
            <a:ext cx="1124065" cy="32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File:Apache Spark logo.svg - Wikimedia Commons">
            <a:extLst>
              <a:ext uri="{FF2B5EF4-FFF2-40B4-BE49-F238E27FC236}">
                <a16:creationId xmlns:a16="http://schemas.microsoft.com/office/drawing/2014/main" id="{076D5CAA-BD90-4FDC-B9C7-C5C63D30C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768" y="5445254"/>
            <a:ext cx="690288" cy="35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File:R logo.svg - Wikimedia Commons">
            <a:extLst>
              <a:ext uri="{FF2B5EF4-FFF2-40B4-BE49-F238E27FC236}">
                <a16:creationId xmlns:a16="http://schemas.microsoft.com/office/drawing/2014/main" id="{7D6A6C55-87B5-4C74-9490-4EEC925A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334" y="5491970"/>
            <a:ext cx="457755" cy="3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0FC818E6-0FE9-476A-B5FC-A7756C9BAFE0}"/>
              </a:ext>
            </a:extLst>
          </p:cNvPr>
          <p:cNvSpPr/>
          <p:nvPr/>
        </p:nvSpPr>
        <p:spPr>
          <a:xfrm flipV="1">
            <a:off x="7672813" y="5959591"/>
            <a:ext cx="2891016" cy="43801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DA78F04-6945-462D-8333-CF9117B1C47D}"/>
              </a:ext>
            </a:extLst>
          </p:cNvPr>
          <p:cNvGrpSpPr/>
          <p:nvPr/>
        </p:nvGrpSpPr>
        <p:grpSpPr>
          <a:xfrm>
            <a:off x="960830" y="2139876"/>
            <a:ext cx="1030987" cy="354949"/>
            <a:chOff x="810780" y="2089076"/>
            <a:chExt cx="1268984" cy="438011"/>
          </a:xfrm>
        </p:grpSpPr>
        <p:pic>
          <p:nvPicPr>
            <p:cNvPr id="2076" name="Picture 28" descr="Download MySQL Logo in SVG Vector or PNG File Format - Logo.wine">
              <a:extLst>
                <a:ext uri="{FF2B5EF4-FFF2-40B4-BE49-F238E27FC236}">
                  <a16:creationId xmlns:a16="http://schemas.microsoft.com/office/drawing/2014/main" id="{83142570-7957-451C-BB43-0C622EB098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99" t="18129" r="4789" b="17121"/>
            <a:stretch/>
          </p:blipFill>
          <p:spPr bwMode="auto">
            <a:xfrm>
              <a:off x="810780" y="2117931"/>
              <a:ext cx="720931" cy="35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8" name="Picture 30" descr="Download Microsoft Excel Logo in SVG Vector or PNG File Format - Logo.wine">
              <a:extLst>
                <a:ext uri="{FF2B5EF4-FFF2-40B4-BE49-F238E27FC236}">
                  <a16:creationId xmlns:a16="http://schemas.microsoft.com/office/drawing/2014/main" id="{AA0794B3-35E5-435A-BE23-E9F6BB2101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62" t="14393" r="25640" b="14765"/>
            <a:stretch/>
          </p:blipFill>
          <p:spPr bwMode="auto">
            <a:xfrm>
              <a:off x="1619770" y="2089076"/>
              <a:ext cx="459994" cy="43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A122CF83-E6C9-40EA-A664-F064641F88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836" y="3200964"/>
            <a:ext cx="557671" cy="55767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1BFBF7B-AFFD-42E5-B7AC-AE796B1196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175" y="3162461"/>
            <a:ext cx="611979" cy="61197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D8E9367-E5E3-46FF-AD2B-840C0CC189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640" y="4766476"/>
            <a:ext cx="647076" cy="64707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4B7E8E8-F6FF-40F6-9A25-4CC5741B60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80" y="1816295"/>
            <a:ext cx="516130" cy="51613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04694789-B8A4-4CCF-BF95-3F1CFBE201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908" y="1747741"/>
            <a:ext cx="584684" cy="584684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679B324-B3D4-427B-8DCD-69183D345D5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199" y="4783420"/>
            <a:ext cx="566614" cy="56661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51EF500-71C0-4DBD-A4C0-A39F9B4C51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03" y="2727898"/>
            <a:ext cx="1273437" cy="1273437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9A158D6-9B49-4AA8-B3FF-E760ED1935DF}"/>
              </a:ext>
            </a:extLst>
          </p:cNvPr>
          <p:cNvSpPr/>
          <p:nvPr/>
        </p:nvSpPr>
        <p:spPr>
          <a:xfrm>
            <a:off x="5466414" y="2676690"/>
            <a:ext cx="1448090" cy="148645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EE1B0C-F499-4999-9AAA-0A912EA76926}"/>
              </a:ext>
            </a:extLst>
          </p:cNvPr>
          <p:cNvSpPr txBox="1"/>
          <p:nvPr/>
        </p:nvSpPr>
        <p:spPr>
          <a:xfrm>
            <a:off x="19026" y="-22086"/>
            <a:ext cx="736624" cy="254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5 of 6</a:t>
            </a:r>
          </a:p>
        </p:txBody>
      </p:sp>
    </p:spTree>
    <p:extLst>
      <p:ext uri="{BB962C8B-B14F-4D97-AF65-F5344CB8AC3E}">
        <p14:creationId xmlns:p14="http://schemas.microsoft.com/office/powerpoint/2010/main" val="55552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DD942E-B569-4B98-891F-E414D32646A2}"/>
              </a:ext>
            </a:extLst>
          </p:cNvPr>
          <p:cNvSpPr txBox="1"/>
          <p:nvPr/>
        </p:nvSpPr>
        <p:spPr>
          <a:xfrm>
            <a:off x="396852" y="283882"/>
            <a:ext cx="985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Key Takeaways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335375-7924-4622-AF82-FA2C6FD1C933}"/>
              </a:ext>
            </a:extLst>
          </p:cNvPr>
          <p:cNvSpPr txBox="1">
            <a:spLocks/>
          </p:cNvSpPr>
          <p:nvPr/>
        </p:nvSpPr>
        <p:spPr>
          <a:xfrm>
            <a:off x="387236" y="115511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72863C0-3E9A-4E1D-A687-3612172F7A59}"/>
              </a:ext>
            </a:extLst>
          </p:cNvPr>
          <p:cNvSpPr txBox="1">
            <a:spLocks/>
          </p:cNvSpPr>
          <p:nvPr/>
        </p:nvSpPr>
        <p:spPr>
          <a:xfrm>
            <a:off x="387233" y="2301337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8D7DF81-14C1-4F31-ACBB-42D51E429EA7}"/>
              </a:ext>
            </a:extLst>
          </p:cNvPr>
          <p:cNvSpPr txBox="1">
            <a:spLocks/>
          </p:cNvSpPr>
          <p:nvPr/>
        </p:nvSpPr>
        <p:spPr>
          <a:xfrm>
            <a:off x="387233" y="3501021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DA1616-C21E-49C5-9EA4-86F8E56B2B52}"/>
              </a:ext>
            </a:extLst>
          </p:cNvPr>
          <p:cNvSpPr txBox="1">
            <a:spLocks/>
          </p:cNvSpPr>
          <p:nvPr/>
        </p:nvSpPr>
        <p:spPr>
          <a:xfrm>
            <a:off x="396852" y="4694248"/>
            <a:ext cx="628377" cy="677108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sz="4400" b="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EEC14-E845-44D3-A6A8-C2D34FD2E487}"/>
              </a:ext>
            </a:extLst>
          </p:cNvPr>
          <p:cNvSpPr txBox="1"/>
          <p:nvPr/>
        </p:nvSpPr>
        <p:spPr>
          <a:xfrm>
            <a:off x="1005991" y="1200911"/>
            <a:ext cx="11073713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What happens to Data in Data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F4D6A-35E3-4E14-B38D-A0CE722770F4}"/>
              </a:ext>
            </a:extLst>
          </p:cNvPr>
          <p:cNvSpPr txBox="1"/>
          <p:nvPr/>
        </p:nvSpPr>
        <p:spPr>
          <a:xfrm>
            <a:off x="1005991" y="2351126"/>
            <a:ext cx="766877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of PoC and Production Projects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F4317-2888-44F6-A227-B6D7F7D100A2}"/>
              </a:ext>
            </a:extLst>
          </p:cNvPr>
          <p:cNvSpPr txBox="1"/>
          <p:nvPr/>
        </p:nvSpPr>
        <p:spPr>
          <a:xfrm>
            <a:off x="1005991" y="3550810"/>
            <a:ext cx="8318482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architecture for NLP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932F5-3322-448E-8C98-B64A545B055B}"/>
              </a:ext>
            </a:extLst>
          </p:cNvPr>
          <p:cNvSpPr txBox="1"/>
          <p:nvPr/>
        </p:nvSpPr>
        <p:spPr>
          <a:xfrm>
            <a:off x="1015610" y="4744037"/>
            <a:ext cx="907780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Science Process Flow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C2F04-25BC-48B3-A97D-CD6D2DC7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429"/>
            <a:ext cx="2099255" cy="3517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D2996D-6F51-4B1A-A1F9-818ED4984BC3}"/>
              </a:ext>
            </a:extLst>
          </p:cNvPr>
          <p:cNvSpPr txBox="1"/>
          <p:nvPr/>
        </p:nvSpPr>
        <p:spPr>
          <a:xfrm>
            <a:off x="0" y="0"/>
            <a:ext cx="736624" cy="2541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6 of 6</a:t>
            </a:r>
          </a:p>
        </p:txBody>
      </p:sp>
    </p:spTree>
    <p:extLst>
      <p:ext uri="{BB962C8B-B14F-4D97-AF65-F5344CB8AC3E}">
        <p14:creationId xmlns:p14="http://schemas.microsoft.com/office/powerpoint/2010/main" val="1093973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2148AA-7CCB-45B8-969F-9AD60301D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" y="0"/>
            <a:ext cx="1027736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146ED7-7A7C-4183-B744-408085A0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618" y="791359"/>
            <a:ext cx="1625172" cy="8859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382D50-F04C-4762-A55A-496A48347D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778FF0-D8DC-4E79-A031-36756AC12555}"/>
              </a:ext>
            </a:extLst>
          </p:cNvPr>
          <p:cNvSpPr txBox="1"/>
          <p:nvPr/>
        </p:nvSpPr>
        <p:spPr>
          <a:xfrm>
            <a:off x="2123934" y="3142008"/>
            <a:ext cx="602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Q&amp;A Session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5CBFE-EAE1-4B54-A1CD-1CEB39B1C004}"/>
              </a:ext>
            </a:extLst>
          </p:cNvPr>
          <p:cNvSpPr txBox="1"/>
          <p:nvPr/>
        </p:nvSpPr>
        <p:spPr>
          <a:xfrm>
            <a:off x="0" y="5522130"/>
            <a:ext cx="8972231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r>
              <a:rPr kumimoji="0" lang="en-US" sz="1600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www.linkedin.com/in/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Email: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anishmahapatra01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043AEC-1305-4BB0-A1F0-832F8A5109DF}"/>
              </a:ext>
            </a:extLst>
          </p:cNvPr>
          <p:cNvSpPr txBox="1"/>
          <p:nvPr/>
        </p:nvSpPr>
        <p:spPr>
          <a:xfrm>
            <a:off x="558186" y="465848"/>
            <a:ext cx="4520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Career Road Map in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FE58FE-913D-46F1-AC82-9B2E4BB5394C}"/>
              </a:ext>
            </a:extLst>
          </p:cNvPr>
          <p:cNvSpPr txBox="1"/>
          <p:nvPr/>
        </p:nvSpPr>
        <p:spPr>
          <a:xfrm>
            <a:off x="558186" y="1814146"/>
            <a:ext cx="525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Anish Mahapatra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n-US" sz="11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6264C-0FAA-48E0-B08A-FFCB05491DAA}"/>
              </a:ext>
            </a:extLst>
          </p:cNvPr>
          <p:cNvSpPr/>
          <p:nvPr/>
        </p:nvSpPr>
        <p:spPr>
          <a:xfrm>
            <a:off x="422194" y="465833"/>
            <a:ext cx="45719" cy="1077218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4D7667-112C-4C45-A9C7-991E84926C95}"/>
              </a:ext>
            </a:extLst>
          </p:cNvPr>
          <p:cNvSpPr/>
          <p:nvPr/>
        </p:nvSpPr>
        <p:spPr>
          <a:xfrm>
            <a:off x="416703" y="1858614"/>
            <a:ext cx="56699" cy="280397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78337-258D-428F-B7BA-E5E99DDCEE36}"/>
              </a:ext>
            </a:extLst>
          </p:cNvPr>
          <p:cNvCxnSpPr>
            <a:cxnSpLocks/>
          </p:cNvCxnSpPr>
          <p:nvPr/>
        </p:nvCxnSpPr>
        <p:spPr>
          <a:xfrm flipH="1">
            <a:off x="558187" y="1699638"/>
            <a:ext cx="44077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92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6404</TotalTime>
  <Words>522</Words>
  <Application>Microsoft Office PowerPoint</Application>
  <PresentationFormat>Widescreen</PresentationFormat>
  <Paragraphs>138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Mahapatra</dc:creator>
  <cp:lastModifiedBy>Anish Mahapatra</cp:lastModifiedBy>
  <cp:revision>858</cp:revision>
  <dcterms:created xsi:type="dcterms:W3CDTF">2021-05-29T21:16:01Z</dcterms:created>
  <dcterms:modified xsi:type="dcterms:W3CDTF">2022-01-06T04:40:23Z</dcterms:modified>
</cp:coreProperties>
</file>